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416" r:id="rId3"/>
    <p:sldId id="419" r:id="rId4"/>
    <p:sldId id="420" r:id="rId5"/>
    <p:sldId id="418" r:id="rId6"/>
    <p:sldId id="466" r:id="rId7"/>
    <p:sldId id="429" r:id="rId8"/>
    <p:sldId id="417" r:id="rId9"/>
    <p:sldId id="343" r:id="rId10"/>
    <p:sldId id="344" r:id="rId11"/>
    <p:sldId id="345" r:id="rId12"/>
    <p:sldId id="414"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8" r:id="rId26"/>
    <p:sldId id="403" r:id="rId27"/>
    <p:sldId id="421" r:id="rId28"/>
    <p:sldId id="422" r:id="rId29"/>
    <p:sldId id="423" r:id="rId30"/>
    <p:sldId id="424" r:id="rId31"/>
    <p:sldId id="425" r:id="rId32"/>
    <p:sldId id="426" r:id="rId33"/>
    <p:sldId id="427" r:id="rId34"/>
    <p:sldId id="428" r:id="rId35"/>
    <p:sldId id="467" r:id="rId36"/>
    <p:sldId id="437" r:id="rId37"/>
    <p:sldId id="434" r:id="rId38"/>
    <p:sldId id="463" r:id="rId39"/>
    <p:sldId id="464" r:id="rId40"/>
    <p:sldId id="438" r:id="rId41"/>
    <p:sldId id="439" r:id="rId42"/>
    <p:sldId id="440" r:id="rId43"/>
    <p:sldId id="441" r:id="rId44"/>
    <p:sldId id="442" r:id="rId45"/>
    <p:sldId id="443" r:id="rId46"/>
    <p:sldId id="444" r:id="rId47"/>
    <p:sldId id="445" r:id="rId48"/>
    <p:sldId id="446" r:id="rId49"/>
    <p:sldId id="447" r:id="rId50"/>
    <p:sldId id="448" r:id="rId51"/>
    <p:sldId id="449" r:id="rId52"/>
    <p:sldId id="452" r:id="rId53"/>
    <p:sldId id="453" r:id="rId54"/>
    <p:sldId id="454" r:id="rId55"/>
    <p:sldId id="455" r:id="rId56"/>
    <p:sldId id="456" r:id="rId57"/>
    <p:sldId id="457" r:id="rId58"/>
    <p:sldId id="458" r:id="rId59"/>
    <p:sldId id="459" r:id="rId60"/>
    <p:sldId id="460" r:id="rId61"/>
    <p:sldId id="461" r:id="rId62"/>
    <p:sldId id="368" r:id="rId63"/>
    <p:sldId id="369" r:id="rId64"/>
    <p:sldId id="370" r:id="rId65"/>
    <p:sldId id="405" r:id="rId66"/>
    <p:sldId id="371" r:id="rId67"/>
    <p:sldId id="372" r:id="rId68"/>
    <p:sldId id="373" r:id="rId69"/>
    <p:sldId id="433" r:id="rId70"/>
    <p:sldId id="431" r:id="rId71"/>
    <p:sldId id="430" r:id="rId72"/>
    <p:sldId id="46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6" d="100"/>
          <a:sy n="86" d="100"/>
        </p:scale>
        <p:origin x="1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0A81F-9DA6-4091-8532-6B45563EB7FC}"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4B4AC-FD0C-490A-B27D-E41F862E23CC}" type="slidenum">
              <a:rPr lang="en-US" smtClean="0"/>
              <a:t>‹#›</a:t>
            </a:fld>
            <a:endParaRPr lang="en-US"/>
          </a:p>
        </p:txBody>
      </p:sp>
    </p:spTree>
    <p:extLst>
      <p:ext uri="{BB962C8B-B14F-4D97-AF65-F5344CB8AC3E}">
        <p14:creationId xmlns:p14="http://schemas.microsoft.com/office/powerpoint/2010/main" val="2454623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51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411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1" name="Google Shape;115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85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3" name="Google Shape;1183;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5747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119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640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9" name="Google Shape;1279;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968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1" name="Google Shape;1311;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1982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8" name="Google Shape;1348;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873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0" name="Google Shape;1380;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848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7" name="Google Shape;1437;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50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5" name="Google Shape;1425;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821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4" name="Google Shape;1454;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7417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0" name="Google Shape;1470;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858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4" name="Google Shape;1484;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300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11:notes"/>
          <p:cNvSpPr/>
          <p:nvPr/>
        </p:nvSpPr>
        <p:spPr>
          <a:xfrm>
            <a:off x="3885732" y="0"/>
            <a:ext cx="2972268" cy="45761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1" name="Google Shape;1501;p111:notes"/>
          <p:cNvSpPr/>
          <p:nvPr/>
        </p:nvSpPr>
        <p:spPr>
          <a:xfrm>
            <a:off x="3885732" y="8686387"/>
            <a:ext cx="2972268" cy="457613"/>
          </a:xfrm>
          <a:prstGeom prst="rect">
            <a:avLst/>
          </a:prstGeom>
          <a:noFill/>
          <a:ln>
            <a:noFill/>
          </a:ln>
        </p:spPr>
        <p:txBody>
          <a:bodyPr spcFirstLastPara="1" wrap="square" lIns="90475" tIns="44450" rIns="90475" bIns="44450" anchor="b" anchorCtr="0">
            <a:noAutofit/>
          </a:bodyPr>
          <a:lstStyle/>
          <a:p>
            <a:pPr marL="0" marR="0" lvl="0" indent="0" algn="r" rtl="0">
              <a:lnSpc>
                <a:spcPct val="100000"/>
              </a:lnSpc>
              <a:spcBef>
                <a:spcPts val="0"/>
              </a:spcBef>
              <a:spcAft>
                <a:spcPts val="0"/>
              </a:spcAft>
              <a:buClr>
                <a:schemeClr val="dk1"/>
              </a:buClr>
              <a:buSzPts val="1200"/>
              <a:buFont typeface="Times New Roman"/>
              <a:buNone/>
            </a:pPr>
            <a:r>
              <a:rPr lang="en-US" sz="1200" b="0">
                <a:solidFill>
                  <a:schemeClr val="dk1"/>
                </a:solidFill>
                <a:latin typeface="Times New Roman"/>
                <a:ea typeface="Times New Roman"/>
                <a:cs typeface="Times New Roman"/>
                <a:sym typeface="Times New Roman"/>
              </a:rPr>
              <a:t>3</a:t>
            </a:r>
            <a:endParaRPr/>
          </a:p>
        </p:txBody>
      </p:sp>
      <p:sp>
        <p:nvSpPr>
          <p:cNvPr id="1502" name="Google Shape;1502;p111:notes"/>
          <p:cNvSpPr/>
          <p:nvPr/>
        </p:nvSpPr>
        <p:spPr>
          <a:xfrm>
            <a:off x="1" y="8686387"/>
            <a:ext cx="2972268" cy="45761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3" name="Google Shape;1503;p111:notes"/>
          <p:cNvSpPr/>
          <p:nvPr/>
        </p:nvSpPr>
        <p:spPr>
          <a:xfrm>
            <a:off x="1" y="0"/>
            <a:ext cx="2972268" cy="45761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4" name="Google Shape;1504;p111:notes"/>
          <p:cNvSpPr>
            <a:spLocks noGrp="1" noRot="1" noChangeAspect="1"/>
          </p:cNvSpPr>
          <p:nvPr>
            <p:ph type="sldImg" idx="2"/>
          </p:nvPr>
        </p:nvSpPr>
        <p:spPr>
          <a:xfrm>
            <a:off x="393700" y="692150"/>
            <a:ext cx="6070600" cy="34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505" name="Google Shape;1505;p111:notes"/>
          <p:cNvSpPr txBox="1">
            <a:spLocks noGrp="1"/>
          </p:cNvSpPr>
          <p:nvPr>
            <p:ph type="body" idx="1"/>
          </p:nvPr>
        </p:nvSpPr>
        <p:spPr>
          <a:xfrm>
            <a:off x="914635" y="4344229"/>
            <a:ext cx="5028732" cy="4114387"/>
          </a:xfrm>
          <a:prstGeom prst="rect">
            <a:avLst/>
          </a:prstGeom>
          <a:noFill/>
          <a:ln>
            <a:noFill/>
          </a:ln>
        </p:spPr>
        <p:txBody>
          <a:bodyPr spcFirstLastPara="1" wrap="square" lIns="90475" tIns="44450" rIns="90475" bIns="4445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137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171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269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4" name="Google Shape;1514;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133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4" name="Google Shape;1514;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141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9" name="Google Shape;1519;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50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4" name="Google Shape;1524;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61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238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F97FDFF-7B9F-7D4D-BFC0-AAD1F3D3D3CB}" type="slidenum">
              <a:rPr lang="en-US" smtClean="0"/>
              <a:pPr/>
              <a:t>65</a:t>
            </a:fld>
            <a:endParaRPr lang="en-US"/>
          </a:p>
        </p:txBody>
      </p:sp>
    </p:spTree>
    <p:extLst>
      <p:ext uri="{BB962C8B-B14F-4D97-AF65-F5344CB8AC3E}">
        <p14:creationId xmlns:p14="http://schemas.microsoft.com/office/powerpoint/2010/main" val="2658587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9" name="Google Shape;1529;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781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4" name="Google Shape;1534;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050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9" name="Google Shape;1539;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08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127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7" name="Google Shape;967;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1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 name="Google Shape;997;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942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310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6" name="Google Shape;1056;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83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9" name="Google Shape;1089;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71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92D63B-C520-477F-A6A5-47C7F8E931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0E82C200-1443-4DC4-A8C5-1FF5EEFC5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E051A650-E682-4BA5-96E2-CE5FA2CA1DE1}"/>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5" name="Footer Placeholder 4">
            <a:extLst>
              <a:ext uri="{FF2B5EF4-FFF2-40B4-BE49-F238E27FC236}">
                <a16:creationId xmlns="" xmlns:a16="http://schemas.microsoft.com/office/drawing/2014/main" id="{91B23AE1-BA79-470E-80FC-8F7C1A2E5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3C3671C-F6C5-4AAB-8007-56E74358184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4118203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95548B-3715-4248-AE76-4399D289AE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8E5B2AD5-B299-4DE6-A406-DFCAC22719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730028D-3054-4891-BA20-89EFDEAFD343}"/>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5" name="Footer Placeholder 4">
            <a:extLst>
              <a:ext uri="{FF2B5EF4-FFF2-40B4-BE49-F238E27FC236}">
                <a16:creationId xmlns="" xmlns:a16="http://schemas.microsoft.com/office/drawing/2014/main" id="{680D9F9D-E58B-4F21-BCD6-226BD11D1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C9DFA4C-F79E-498F-8DAA-116A2AC86FD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98620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D2E0C50-23E3-4FA0-987F-C190668F8E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EDA83E88-477F-4CAC-B77A-15E9944938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CBA6E9-7346-486E-8818-4349F11A3711}"/>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5" name="Footer Placeholder 4">
            <a:extLst>
              <a:ext uri="{FF2B5EF4-FFF2-40B4-BE49-F238E27FC236}">
                <a16:creationId xmlns="" xmlns:a16="http://schemas.microsoft.com/office/drawing/2014/main" id="{BD046DB2-AD44-4FCC-BDB1-8D657820C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216D862-215B-4247-ACB1-AA7E45EEEC62}"/>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04062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3350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827D1D-D3BB-4F2F-BA30-D679DDCCFF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669AC80-BE2E-4561-A5CE-F184DA1C97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3B02686-8BE4-4475-BD49-07A0CCEA6953}"/>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5" name="Footer Placeholder 4">
            <a:extLst>
              <a:ext uri="{FF2B5EF4-FFF2-40B4-BE49-F238E27FC236}">
                <a16:creationId xmlns="" xmlns:a16="http://schemas.microsoft.com/office/drawing/2014/main" id="{89578FF8-489B-48D6-BADA-A0441FB03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EF7300E-7340-4B3C-BCE3-0F3A5F1BB21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27435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CD4501-4923-420B-B8B5-4B76A65610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B2274F98-FA3C-41B0-B343-72E09E515B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CC94E93-DB3C-4EAD-B29E-ABB957F43CC7}"/>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5" name="Footer Placeholder 4">
            <a:extLst>
              <a:ext uri="{FF2B5EF4-FFF2-40B4-BE49-F238E27FC236}">
                <a16:creationId xmlns="" xmlns:a16="http://schemas.microsoft.com/office/drawing/2014/main" id="{8F16B2D0-17CD-4CBF-83C4-83673B2F9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4ED548B-3052-4B62-9BDC-E0DD5EC9AC7B}"/>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53243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8F7B46-4F6D-452D-9340-090CA9F373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095D2E0-E825-4D7F-B2CC-AE9775E36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8123B4-99CE-4FC6-AB38-B6145C7E8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AEB74D64-666E-4BC6-9F4E-46DB9CECB2CC}"/>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6" name="Footer Placeholder 5">
            <a:extLst>
              <a:ext uri="{FF2B5EF4-FFF2-40B4-BE49-F238E27FC236}">
                <a16:creationId xmlns="" xmlns:a16="http://schemas.microsoft.com/office/drawing/2014/main" id="{107AAAA5-351D-4310-8FE2-66AAB673F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56810A9-730D-4080-B5EE-167AB4E6D084}"/>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25434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81A19B-0E66-4BCD-92B5-FEF2B1B2C4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48AFD19-7A8D-4CFD-AB7E-2FAD9EB56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578D9780-82D8-4822-8CB7-CF5F3C841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9DD394-8712-4986-9968-A65CEFD9C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FFFD018-8C6F-4F38-8534-651CE4A7C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567B799-E3CD-49C5-AD89-2DB9C233881F}"/>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8" name="Footer Placeholder 7">
            <a:extLst>
              <a:ext uri="{FF2B5EF4-FFF2-40B4-BE49-F238E27FC236}">
                <a16:creationId xmlns="" xmlns:a16="http://schemas.microsoft.com/office/drawing/2014/main" id="{16DCB9CF-83A3-4BBF-91C2-D046FB921C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7814536-3CF9-45DC-A54A-72E80F93538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30315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8813E5-4ADF-47C9-A60C-BC9DFD540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1BBEFD45-9482-4861-9580-3DDF5962E967}"/>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4" name="Footer Placeholder 3">
            <a:extLst>
              <a:ext uri="{FF2B5EF4-FFF2-40B4-BE49-F238E27FC236}">
                <a16:creationId xmlns="" xmlns:a16="http://schemas.microsoft.com/office/drawing/2014/main" id="{06532E86-5F39-49F6-A732-07378BBF0F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1281CA6-E407-4404-89EF-34C3469B5307}"/>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287444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7B19EA8-EA76-48CA-9866-C37372E01BE9}"/>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3" name="Footer Placeholder 2">
            <a:extLst>
              <a:ext uri="{FF2B5EF4-FFF2-40B4-BE49-F238E27FC236}">
                <a16:creationId xmlns="" xmlns:a16="http://schemas.microsoft.com/office/drawing/2014/main" id="{55E1A258-F248-4BBF-AC59-2F8404F899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98CE250-CAAA-4BAB-94EC-DE5B4F5C05EF}"/>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82171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9624ED-5580-4583-AEE3-983EDE230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B0AB2686-B7AF-4A7D-95C6-879F78588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FDE4DC8-A640-4DB6-A6D7-1565AEB7D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840348B-FD4F-4FBF-B8FD-56CEE38F0433}"/>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6" name="Footer Placeholder 5">
            <a:extLst>
              <a:ext uri="{FF2B5EF4-FFF2-40B4-BE49-F238E27FC236}">
                <a16:creationId xmlns="" xmlns:a16="http://schemas.microsoft.com/office/drawing/2014/main" id="{F93BE068-7643-4464-9460-10AE99645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8F03B4E-3E7F-4EAB-8A4B-9BFAAD60F3CD}"/>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69242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00DE58-A09C-497B-BB95-2D69CF53D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BDEB0055-FC07-448F-A394-114593B4E5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1CDAD5E5-3A46-46FB-83DB-0520A2C22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4ADC90F-D79C-4855-B9E1-984BC22AB767}"/>
              </a:ext>
            </a:extLst>
          </p:cNvPr>
          <p:cNvSpPr>
            <a:spLocks noGrp="1"/>
          </p:cNvSpPr>
          <p:nvPr>
            <p:ph type="dt" sz="half" idx="10"/>
          </p:nvPr>
        </p:nvSpPr>
        <p:spPr/>
        <p:txBody>
          <a:bodyPr/>
          <a:lstStyle/>
          <a:p>
            <a:fld id="{E5FE9778-4EF8-45AD-B4CF-F4F059C726CB}" type="datetimeFigureOut">
              <a:rPr lang="en-US" smtClean="0"/>
              <a:t>2/6/2025</a:t>
            </a:fld>
            <a:endParaRPr lang="en-US"/>
          </a:p>
        </p:txBody>
      </p:sp>
      <p:sp>
        <p:nvSpPr>
          <p:cNvPr id="6" name="Footer Placeholder 5">
            <a:extLst>
              <a:ext uri="{FF2B5EF4-FFF2-40B4-BE49-F238E27FC236}">
                <a16:creationId xmlns="" xmlns:a16="http://schemas.microsoft.com/office/drawing/2014/main" id="{25E2EA74-7C08-4DD4-970D-EEBEF1D4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637F740-61A3-442A-89B3-1D42B01D73F9}"/>
              </a:ext>
            </a:extLst>
          </p:cNvPr>
          <p:cNvSpPr>
            <a:spLocks noGrp="1"/>
          </p:cNvSpPr>
          <p:nvPr>
            <p:ph type="sldNum" sz="quarter" idx="12"/>
          </p:nvPr>
        </p:nvSpPr>
        <p:spPr/>
        <p:txBody>
          <a:bodyPr/>
          <a:lstStyle/>
          <a:p>
            <a:fld id="{7E440E19-C93F-43F6-800D-8C1C9D4C5DEF}" type="slidenum">
              <a:rPr lang="en-US" smtClean="0"/>
              <a:t>‹#›</a:t>
            </a:fld>
            <a:endParaRPr lang="en-US"/>
          </a:p>
        </p:txBody>
      </p:sp>
    </p:spTree>
    <p:extLst>
      <p:ext uri="{BB962C8B-B14F-4D97-AF65-F5344CB8AC3E}">
        <p14:creationId xmlns:p14="http://schemas.microsoft.com/office/powerpoint/2010/main" val="194045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D55BBE7-C55C-4BB7-93EC-518B9DD94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D8134E9-19A7-409F-9388-EE49C0A72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C787675-9388-4A67-BFFF-E6F22DA84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E9778-4EF8-45AD-B4CF-F4F059C726CB}" type="datetimeFigureOut">
              <a:rPr lang="en-US" smtClean="0"/>
              <a:t>2/6/2025</a:t>
            </a:fld>
            <a:endParaRPr lang="en-US"/>
          </a:p>
        </p:txBody>
      </p:sp>
      <p:sp>
        <p:nvSpPr>
          <p:cNvPr id="5" name="Footer Placeholder 4">
            <a:extLst>
              <a:ext uri="{FF2B5EF4-FFF2-40B4-BE49-F238E27FC236}">
                <a16:creationId xmlns="" xmlns:a16="http://schemas.microsoft.com/office/drawing/2014/main" id="{760DAC7A-BAAA-4E7D-B03A-88021B523E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DCD56D12-1E17-4342-B694-9FC3ACD844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40E19-C93F-43F6-800D-8C1C9D4C5DEF}" type="slidenum">
              <a:rPr lang="en-US" smtClean="0"/>
              <a:t>‹#›</a:t>
            </a:fld>
            <a:endParaRPr lang="en-US"/>
          </a:p>
        </p:txBody>
      </p:sp>
    </p:spTree>
    <p:extLst>
      <p:ext uri="{BB962C8B-B14F-4D97-AF65-F5344CB8AC3E}">
        <p14:creationId xmlns:p14="http://schemas.microsoft.com/office/powerpoint/2010/main" val="351715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cs.stanford.edu/people/eroberts/courses/soco/projects/risc/about/interview.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ctrTitle"/>
          </p:nvPr>
        </p:nvSpPr>
        <p:spPr>
          <a:xfrm>
            <a:off x="1435006" y="1699846"/>
            <a:ext cx="9537796" cy="3164900"/>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0"/>
              </a:spcBef>
              <a:spcAft>
                <a:spcPts val="0"/>
              </a:spcAft>
              <a:buClr>
                <a:srgbClr val="0070C0"/>
              </a:buClr>
              <a:buSzPts val="4800"/>
              <a:buFont typeface="Calibri"/>
              <a:buNone/>
            </a:pPr>
            <a:r>
              <a:rPr lang="en-US" sz="4800" smtClean="0">
                <a:solidFill>
                  <a:srgbClr val="0070C0"/>
                </a:solidFill>
              </a:rPr>
              <a:t>SPRING 2025-CSE332 </a:t>
            </a:r>
            <a:r>
              <a:rPr lang="en-US" sz="4800" dirty="0">
                <a:solidFill>
                  <a:srgbClr val="0070C0"/>
                </a:solidFill>
              </a:rPr>
              <a:t/>
            </a:r>
            <a:br>
              <a:rPr lang="en-US" sz="4800" dirty="0">
                <a:solidFill>
                  <a:srgbClr val="0070C0"/>
                </a:solidFill>
              </a:rPr>
            </a:br>
            <a:r>
              <a:rPr lang="en-US" sz="4800" b="1" dirty="0">
                <a:solidFill>
                  <a:srgbClr val="FF0000"/>
                </a:solidFill>
              </a:rPr>
              <a:t>Computer Organization </a:t>
            </a:r>
            <a:br>
              <a:rPr lang="en-US" sz="4800" b="1" dirty="0">
                <a:solidFill>
                  <a:srgbClr val="FF0000"/>
                </a:solidFill>
              </a:rPr>
            </a:br>
            <a:r>
              <a:rPr lang="en-US" sz="4800" b="1" dirty="0">
                <a:solidFill>
                  <a:srgbClr val="FF0000"/>
                </a:solidFill>
              </a:rPr>
              <a:t>and </a:t>
            </a:r>
            <a:br>
              <a:rPr lang="en-US" sz="4800" b="1" dirty="0">
                <a:solidFill>
                  <a:srgbClr val="FF0000"/>
                </a:solidFill>
              </a:rPr>
            </a:br>
            <a:r>
              <a:rPr lang="en-US" sz="4800" b="1" dirty="0">
                <a:solidFill>
                  <a:srgbClr val="FF0000"/>
                </a:solidFill>
              </a:rPr>
              <a:t>Architecture</a:t>
            </a:r>
            <a:endParaRPr sz="4800" b="1" i="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16"/>
          <p:cNvSpPr/>
          <p:nvPr/>
        </p:nvSpPr>
        <p:spPr>
          <a:xfrm>
            <a:off x="206059" y="1125826"/>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116"/>
          <p:cNvSpPr txBox="1"/>
          <p:nvPr/>
        </p:nvSpPr>
        <p:spPr>
          <a:xfrm>
            <a:off x="5909005" y="2460695"/>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942" name="Google Shape;942;p116"/>
          <p:cNvSpPr txBox="1"/>
          <p:nvPr/>
        </p:nvSpPr>
        <p:spPr>
          <a:xfrm>
            <a:off x="5767282" y="1623645"/>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943" name="Google Shape;943;p116"/>
          <p:cNvSpPr txBox="1"/>
          <p:nvPr/>
        </p:nvSpPr>
        <p:spPr>
          <a:xfrm>
            <a:off x="2173785" y="525167"/>
            <a:ext cx="105189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000"/>
              <a:buFont typeface="Calibri"/>
              <a:buNone/>
            </a:pPr>
            <a:r>
              <a:rPr lang="en-US" sz="4000">
                <a:solidFill>
                  <a:srgbClr val="FF0000"/>
                </a:solidFill>
                <a:latin typeface="Calibri"/>
                <a:ea typeface="Calibri"/>
                <a:cs typeface="Calibri"/>
                <a:sym typeface="Calibri"/>
              </a:rPr>
              <a:t>CPU</a:t>
            </a:r>
            <a:endParaRPr/>
          </a:p>
        </p:txBody>
      </p:sp>
      <p:sp>
        <p:nvSpPr>
          <p:cNvPr id="944" name="Google Shape;944;p116"/>
          <p:cNvSpPr txBox="1"/>
          <p:nvPr/>
        </p:nvSpPr>
        <p:spPr>
          <a:xfrm>
            <a:off x="8737681" y="0"/>
            <a:ext cx="143513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800"/>
              <a:buFont typeface="Calibri"/>
              <a:buNone/>
            </a:pPr>
            <a:r>
              <a:rPr lang="en-US" sz="2800">
                <a:solidFill>
                  <a:srgbClr val="FF0000"/>
                </a:solidFill>
                <a:latin typeface="Calibri"/>
                <a:ea typeface="Calibri"/>
                <a:cs typeface="Calibri"/>
                <a:sym typeface="Calibri"/>
              </a:rPr>
              <a:t>Memory</a:t>
            </a:r>
            <a:endParaRPr/>
          </a:p>
        </p:txBody>
      </p:sp>
      <p:sp>
        <p:nvSpPr>
          <p:cNvPr id="945" name="Google Shape;945;p116"/>
          <p:cNvSpPr/>
          <p:nvPr/>
        </p:nvSpPr>
        <p:spPr>
          <a:xfrm>
            <a:off x="487471" y="2543416"/>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116"/>
          <p:cNvSpPr/>
          <p:nvPr/>
        </p:nvSpPr>
        <p:spPr>
          <a:xfrm>
            <a:off x="510365" y="3781848"/>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116"/>
          <p:cNvSpPr/>
          <p:nvPr/>
        </p:nvSpPr>
        <p:spPr>
          <a:xfrm>
            <a:off x="3153465" y="3773193"/>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116"/>
          <p:cNvSpPr txBox="1"/>
          <p:nvPr/>
        </p:nvSpPr>
        <p:spPr>
          <a:xfrm>
            <a:off x="3817279" y="404179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949" name="Google Shape;949;p116"/>
          <p:cNvSpPr txBox="1"/>
          <p:nvPr/>
        </p:nvSpPr>
        <p:spPr>
          <a:xfrm>
            <a:off x="1195070" y="3956517"/>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950" name="Google Shape;950;p116"/>
          <p:cNvSpPr/>
          <p:nvPr/>
        </p:nvSpPr>
        <p:spPr>
          <a:xfrm>
            <a:off x="3145703" y="2939757"/>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1" name="Google Shape;951;p116"/>
          <p:cNvSpPr/>
          <p:nvPr/>
        </p:nvSpPr>
        <p:spPr>
          <a:xfrm>
            <a:off x="560636"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2" name="Google Shape;952;p116"/>
          <p:cNvSpPr txBox="1">
            <a:spLocks noGrp="1"/>
          </p:cNvSpPr>
          <p:nvPr>
            <p:ph type="title"/>
          </p:nvPr>
        </p:nvSpPr>
        <p:spPr>
          <a:xfrm>
            <a:off x="206059" y="64318"/>
            <a:ext cx="4987344" cy="4746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dirty="0"/>
              <a:t>Accumulator-based</a:t>
            </a:r>
            <a:endParaRPr dirty="0"/>
          </a:p>
        </p:txBody>
      </p:sp>
      <p:sp>
        <p:nvSpPr>
          <p:cNvPr id="953" name="Google Shape;953;p116"/>
          <p:cNvSpPr/>
          <p:nvPr/>
        </p:nvSpPr>
        <p:spPr>
          <a:xfrm>
            <a:off x="3108713"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116"/>
          <p:cNvSpPr txBox="1"/>
          <p:nvPr/>
        </p:nvSpPr>
        <p:spPr>
          <a:xfrm>
            <a:off x="5722279" y="448682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955" name="Google Shape;955;p116"/>
          <p:cNvSpPr/>
          <p:nvPr/>
        </p:nvSpPr>
        <p:spPr>
          <a:xfrm>
            <a:off x="3113758" y="217615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116"/>
          <p:cNvSpPr txBox="1"/>
          <p:nvPr/>
        </p:nvSpPr>
        <p:spPr>
          <a:xfrm>
            <a:off x="3216003" y="2214704"/>
            <a:ext cx="177523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Accumulator(AC)</a:t>
            </a:r>
            <a:endParaRPr sz="1800">
              <a:solidFill>
                <a:schemeClr val="dk1"/>
              </a:solidFill>
              <a:latin typeface="Calibri"/>
              <a:ea typeface="Calibri"/>
              <a:cs typeface="Calibri"/>
              <a:sym typeface="Calibri"/>
            </a:endParaRPr>
          </a:p>
        </p:txBody>
      </p:sp>
      <p:sp>
        <p:nvSpPr>
          <p:cNvPr id="957" name="Google Shape;957;p116"/>
          <p:cNvSpPr txBox="1"/>
          <p:nvPr/>
        </p:nvSpPr>
        <p:spPr>
          <a:xfrm>
            <a:off x="841595" y="5342779"/>
            <a:ext cx="11350403" cy="1357818"/>
          </a:xfrm>
          <a:prstGeom prst="rect">
            <a:avLst/>
          </a:prstGeom>
          <a:noFill/>
          <a:ln>
            <a:noFill/>
          </a:ln>
        </p:spPr>
        <p:txBody>
          <a:bodyPr spcFirstLastPara="1" wrap="square" lIns="91425" tIns="45700" rIns="91425" bIns="45700" anchor="ctr" anchorCtr="0">
            <a:normAutofit fontScale="90000"/>
          </a:bodyPr>
          <a:lstStyle/>
          <a:p>
            <a:pPr marL="0" marR="0" lvl="0" indent="0" algn="l" rtl="0">
              <a:lnSpc>
                <a:spcPct val="90000"/>
              </a:lnSpc>
              <a:spcBef>
                <a:spcPts val="0"/>
              </a:spcBef>
              <a:spcAft>
                <a:spcPts val="0"/>
              </a:spcAft>
              <a:buClr>
                <a:schemeClr val="dk1"/>
              </a:buClr>
              <a:buSzPct val="100000"/>
              <a:buFont typeface="Calibri"/>
              <a:buNone/>
            </a:pPr>
            <a:r>
              <a:rPr lang="en-US" sz="2800">
                <a:solidFill>
                  <a:schemeClr val="dk1"/>
                </a:solidFill>
                <a:latin typeface="Calibri"/>
                <a:ea typeface="Calibri"/>
                <a:cs typeface="Calibri"/>
                <a:sym typeface="Calibri"/>
              </a:rPr>
              <a:t>Example: </a:t>
            </a:r>
            <a:r>
              <a:rPr lang="en-US" sz="4500" b="1">
                <a:solidFill>
                  <a:srgbClr val="FF0000"/>
                </a:solidFill>
                <a:latin typeface="Calibri"/>
                <a:ea typeface="Calibri"/>
                <a:cs typeface="Calibri"/>
                <a:sym typeface="Calibri"/>
              </a:rPr>
              <a:t>LOAD M1  </a:t>
            </a:r>
            <a:r>
              <a:rPr lang="en-US" sz="3300" b="1">
                <a:solidFill>
                  <a:schemeClr val="dk1"/>
                </a:solidFill>
                <a:latin typeface="Calibri"/>
                <a:ea typeface="Calibri"/>
                <a:cs typeface="Calibri"/>
                <a:sym typeface="Calibri"/>
              </a:rPr>
              <a:t>;M1= 200H</a:t>
            </a:r>
            <a:endParaRPr/>
          </a:p>
          <a:p>
            <a:pPr marL="0" marR="0" lvl="0" indent="0" algn="l" rtl="0">
              <a:lnSpc>
                <a:spcPct val="90000"/>
              </a:lnSpc>
              <a:spcBef>
                <a:spcPts val="0"/>
              </a:spcBef>
              <a:spcAft>
                <a:spcPts val="0"/>
              </a:spcAft>
              <a:buClr>
                <a:schemeClr val="dk1"/>
              </a:buClr>
              <a:buSzPct val="100000"/>
              <a:buFont typeface="Calibri"/>
              <a:buNone/>
            </a:pPr>
            <a:r>
              <a:rPr lang="en-US" sz="3300" b="1">
                <a:solidFill>
                  <a:schemeClr val="dk1"/>
                </a:solidFill>
                <a:latin typeface="Calibri"/>
                <a:ea typeface="Calibri"/>
                <a:cs typeface="Calibri"/>
                <a:sym typeface="Calibri"/>
              </a:rPr>
              <a:t>The content of memory location 200H is transferred/copied into AC</a:t>
            </a:r>
            <a:endParaRPr/>
          </a:p>
        </p:txBody>
      </p:sp>
      <p:sp>
        <p:nvSpPr>
          <p:cNvPr id="958" name="Google Shape;958;p116"/>
          <p:cNvSpPr/>
          <p:nvPr/>
        </p:nvSpPr>
        <p:spPr>
          <a:xfrm>
            <a:off x="5193403" y="1429555"/>
            <a:ext cx="1507340" cy="259390"/>
          </a:xfrm>
          <a:prstGeom prst="rightArrow">
            <a:avLst>
              <a:gd name="adj1" fmla="val 50000"/>
              <a:gd name="adj2" fmla="val 50000"/>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9" name="Google Shape;959;p116"/>
          <p:cNvSpPr/>
          <p:nvPr/>
        </p:nvSpPr>
        <p:spPr>
          <a:xfrm>
            <a:off x="5173626" y="2266278"/>
            <a:ext cx="1527117" cy="321736"/>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0" name="Google Shape;960;p116"/>
          <p:cNvSpPr/>
          <p:nvPr/>
        </p:nvSpPr>
        <p:spPr>
          <a:xfrm>
            <a:off x="5193402" y="4084806"/>
            <a:ext cx="1406617" cy="141651"/>
          </a:xfrm>
          <a:prstGeom prst="righ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1" name="Google Shape;961;p116"/>
          <p:cNvSpPr/>
          <p:nvPr/>
        </p:nvSpPr>
        <p:spPr>
          <a:xfrm>
            <a:off x="5193404" y="4325849"/>
            <a:ext cx="1372401" cy="185044"/>
          </a:xfrm>
          <a:prstGeom prst="lef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962" name="Google Shape;962;p116"/>
          <p:cNvGraphicFramePr/>
          <p:nvPr/>
        </p:nvGraphicFramePr>
        <p:xfrm>
          <a:off x="6700742" y="610998"/>
          <a:ext cx="5491275" cy="4477200"/>
        </p:xfrm>
        <a:graphic>
          <a:graphicData uri="http://schemas.openxmlformats.org/drawingml/2006/table">
            <a:tbl>
              <a:tblPr firstRow="1" firstCol="1" bandRow="1">
                <a:noFill/>
              </a:tblPr>
              <a:tblGrid>
                <a:gridCol w="2093525">
                  <a:extLst>
                    <a:ext uri="{9D8B030D-6E8A-4147-A177-3AD203B41FA5}">
                      <a16:colId xmlns="" xmlns:a16="http://schemas.microsoft.com/office/drawing/2014/main" val="20000"/>
                    </a:ext>
                  </a:extLst>
                </a:gridCol>
                <a:gridCol w="3397750">
                  <a:extLst>
                    <a:ext uri="{9D8B030D-6E8A-4147-A177-3AD203B41FA5}">
                      <a16:colId xmlns="" xmlns:a16="http://schemas.microsoft.com/office/drawing/2014/main" val="20001"/>
                    </a:ext>
                  </a:extLst>
                </a:gridCol>
              </a:tblGrid>
              <a:tr h="639600">
                <a:tc>
                  <a:txBody>
                    <a:bodyPr/>
                    <a:lstStyle/>
                    <a:p>
                      <a:pPr marL="0" marR="0" lvl="0" indent="0" algn="ctr" rtl="0">
                        <a:lnSpc>
                          <a:spcPct val="107000"/>
                        </a:lnSpc>
                        <a:spcBef>
                          <a:spcPts val="0"/>
                        </a:spcBef>
                        <a:spcAft>
                          <a:spcPts val="0"/>
                        </a:spcAft>
                        <a:buNone/>
                      </a:pPr>
                      <a:r>
                        <a:rPr lang="en-US" sz="2000"/>
                        <a:t>ADDRESS</a:t>
                      </a:r>
                      <a:endParaRPr sz="20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CONTENTS</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0"/>
                  </a:ext>
                </a:extLst>
              </a:tr>
              <a:tr h="639600">
                <a:tc>
                  <a:txBody>
                    <a:bodyPr/>
                    <a:lstStyle/>
                    <a:p>
                      <a:pPr marL="0" marR="0" lvl="0" indent="0" algn="ctr" rtl="0">
                        <a:lnSpc>
                          <a:spcPct val="107000"/>
                        </a:lnSpc>
                        <a:spcBef>
                          <a:spcPts val="0"/>
                        </a:spcBef>
                        <a:spcAft>
                          <a:spcPts val="0"/>
                        </a:spcAft>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1"/>
                  </a:ext>
                </a:extLst>
              </a:tr>
              <a:tr h="639600">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2"/>
                  </a:ext>
                </a:extLst>
              </a:tr>
              <a:tr h="639600">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3"/>
                  </a:ext>
                </a:extLst>
              </a:tr>
              <a:tr h="639600">
                <a:tc>
                  <a:txBody>
                    <a:bodyPr/>
                    <a:lstStyle/>
                    <a:p>
                      <a:pPr marL="0" marR="0" lvl="0" indent="0" algn="ctr" rtl="0">
                        <a:lnSpc>
                          <a:spcPct val="107000"/>
                        </a:lnSpc>
                        <a:spcBef>
                          <a:spcPts val="0"/>
                        </a:spcBef>
                        <a:spcAft>
                          <a:spcPts val="0"/>
                        </a:spcAft>
                        <a:buNone/>
                      </a:pPr>
                      <a:r>
                        <a:rPr lang="en-US" sz="2000">
                          <a:solidFill>
                            <a:srgbClr val="FF0000"/>
                          </a:solidFill>
                        </a:rPr>
                        <a:t>200H</a:t>
                      </a:r>
                      <a:endParaRPr sz="200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11000101 </a:t>
                      </a:r>
                      <a:r>
                        <a:rPr lang="en-US" sz="2000"/>
                        <a:t>(DATA)</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4"/>
                  </a:ext>
                </a:extLst>
              </a:tr>
              <a:tr h="639600">
                <a:tc>
                  <a:txBody>
                    <a:bodyPr/>
                    <a:lstStyle/>
                    <a:p>
                      <a:pPr marL="0" marR="0" lvl="0" indent="0" algn="ctr" rtl="0">
                        <a:lnSpc>
                          <a:spcPct val="107000"/>
                        </a:lnSpc>
                        <a:spcBef>
                          <a:spcPts val="0"/>
                        </a:spcBef>
                        <a:spcAft>
                          <a:spcPts val="0"/>
                        </a:spcAft>
                        <a:buNone/>
                      </a:pPr>
                      <a:r>
                        <a:rPr lang="en-US" sz="2000">
                          <a:solidFill>
                            <a:schemeClr val="dk1"/>
                          </a:solidFill>
                        </a:rPr>
                        <a:t>201H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11000001 </a:t>
                      </a:r>
                      <a:r>
                        <a:rPr lang="en-US" sz="2000"/>
                        <a:t>(DATA)</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5"/>
                  </a:ext>
                </a:extLst>
              </a:tr>
              <a:tr h="639600">
                <a:tc>
                  <a:txBody>
                    <a:bodyPr/>
                    <a:lstStyle/>
                    <a:p>
                      <a:pPr marL="0" marR="0" lvl="0" indent="0" algn="ctr" rtl="0">
                        <a:lnSpc>
                          <a:spcPct val="107000"/>
                        </a:lnSpc>
                        <a:spcBef>
                          <a:spcPts val="0"/>
                        </a:spcBef>
                        <a:spcAft>
                          <a:spcPts val="0"/>
                        </a:spcAft>
                        <a:buNone/>
                      </a:pPr>
                      <a:r>
                        <a:rPr lang="en-US" sz="2000">
                          <a:solidFill>
                            <a:schemeClr val="dk1"/>
                          </a:solidFill>
                        </a:rPr>
                        <a:t>202H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11000111 </a:t>
                      </a:r>
                      <a:r>
                        <a:rPr lang="en-US" sz="2000"/>
                        <a:t>(DATA)</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6"/>
                  </a:ext>
                </a:extLst>
              </a:tr>
            </a:tbl>
          </a:graphicData>
        </a:graphic>
      </p:graphicFrame>
      <p:sp>
        <p:nvSpPr>
          <p:cNvPr id="963" name="Google Shape;963;p116"/>
          <p:cNvSpPr/>
          <p:nvPr/>
        </p:nvSpPr>
        <p:spPr>
          <a:xfrm>
            <a:off x="8737681" y="2964460"/>
            <a:ext cx="2437933" cy="699776"/>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64" name="Google Shape;964;p116"/>
          <p:cNvCxnSpPr/>
          <p:nvPr/>
        </p:nvCxnSpPr>
        <p:spPr>
          <a:xfrm rot="10800000">
            <a:off x="4849888" y="2543416"/>
            <a:ext cx="3985019" cy="663041"/>
          </a:xfrm>
          <a:prstGeom prst="straightConnector1">
            <a:avLst/>
          </a:prstGeom>
          <a:noFill/>
          <a:ln w="38100" cap="flat" cmpd="sng">
            <a:solidFill>
              <a:srgbClr val="FF0000"/>
            </a:solidFill>
            <a:prstDash val="solid"/>
            <a:miter lim="800000"/>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17"/>
          <p:cNvSpPr/>
          <p:nvPr/>
        </p:nvSpPr>
        <p:spPr>
          <a:xfrm>
            <a:off x="206059" y="1125826"/>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0" name="Google Shape;970;p117"/>
          <p:cNvSpPr txBox="1"/>
          <p:nvPr/>
        </p:nvSpPr>
        <p:spPr>
          <a:xfrm>
            <a:off x="5909005" y="2460695"/>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971" name="Google Shape;971;p117"/>
          <p:cNvSpPr txBox="1"/>
          <p:nvPr/>
        </p:nvSpPr>
        <p:spPr>
          <a:xfrm>
            <a:off x="5767282" y="1623645"/>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972" name="Google Shape;972;p117"/>
          <p:cNvSpPr txBox="1"/>
          <p:nvPr/>
        </p:nvSpPr>
        <p:spPr>
          <a:xfrm>
            <a:off x="2173785" y="525167"/>
            <a:ext cx="105189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000"/>
              <a:buFont typeface="Calibri"/>
              <a:buNone/>
            </a:pPr>
            <a:r>
              <a:rPr lang="en-US" sz="4000">
                <a:solidFill>
                  <a:srgbClr val="FF0000"/>
                </a:solidFill>
                <a:latin typeface="Calibri"/>
                <a:ea typeface="Calibri"/>
                <a:cs typeface="Calibri"/>
                <a:sym typeface="Calibri"/>
              </a:rPr>
              <a:t>CPU</a:t>
            </a:r>
            <a:endParaRPr/>
          </a:p>
        </p:txBody>
      </p:sp>
      <p:sp>
        <p:nvSpPr>
          <p:cNvPr id="973" name="Google Shape;973;p117"/>
          <p:cNvSpPr txBox="1"/>
          <p:nvPr/>
        </p:nvSpPr>
        <p:spPr>
          <a:xfrm>
            <a:off x="8737681" y="0"/>
            <a:ext cx="143513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800"/>
              <a:buFont typeface="Calibri"/>
              <a:buNone/>
            </a:pPr>
            <a:r>
              <a:rPr lang="en-US" sz="2800">
                <a:solidFill>
                  <a:srgbClr val="FF0000"/>
                </a:solidFill>
                <a:latin typeface="Calibri"/>
                <a:ea typeface="Calibri"/>
                <a:cs typeface="Calibri"/>
                <a:sym typeface="Calibri"/>
              </a:rPr>
              <a:t>Memory</a:t>
            </a:r>
            <a:endParaRPr/>
          </a:p>
        </p:txBody>
      </p:sp>
      <p:sp>
        <p:nvSpPr>
          <p:cNvPr id="974" name="Google Shape;974;p117"/>
          <p:cNvSpPr/>
          <p:nvPr/>
        </p:nvSpPr>
        <p:spPr>
          <a:xfrm>
            <a:off x="487471" y="2543416"/>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5" name="Google Shape;975;p117"/>
          <p:cNvSpPr/>
          <p:nvPr/>
        </p:nvSpPr>
        <p:spPr>
          <a:xfrm>
            <a:off x="510365" y="3781848"/>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117"/>
          <p:cNvSpPr/>
          <p:nvPr/>
        </p:nvSpPr>
        <p:spPr>
          <a:xfrm>
            <a:off x="3153465" y="3773193"/>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117"/>
          <p:cNvSpPr txBox="1"/>
          <p:nvPr/>
        </p:nvSpPr>
        <p:spPr>
          <a:xfrm>
            <a:off x="3817279" y="404179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978" name="Google Shape;978;p117"/>
          <p:cNvSpPr txBox="1"/>
          <p:nvPr/>
        </p:nvSpPr>
        <p:spPr>
          <a:xfrm>
            <a:off x="1195070" y="3956517"/>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979" name="Google Shape;979;p117"/>
          <p:cNvSpPr/>
          <p:nvPr/>
        </p:nvSpPr>
        <p:spPr>
          <a:xfrm>
            <a:off x="3145703" y="2939757"/>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0" name="Google Shape;980;p117"/>
          <p:cNvSpPr/>
          <p:nvPr/>
        </p:nvSpPr>
        <p:spPr>
          <a:xfrm>
            <a:off x="560636"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117"/>
          <p:cNvSpPr txBox="1">
            <a:spLocks noGrp="1"/>
          </p:cNvSpPr>
          <p:nvPr>
            <p:ph type="title"/>
          </p:nvPr>
        </p:nvSpPr>
        <p:spPr>
          <a:xfrm>
            <a:off x="206059" y="64318"/>
            <a:ext cx="4987344" cy="4746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Accumulator-based</a:t>
            </a:r>
            <a:endParaRPr/>
          </a:p>
        </p:txBody>
      </p:sp>
      <p:sp>
        <p:nvSpPr>
          <p:cNvPr id="982" name="Google Shape;982;p117"/>
          <p:cNvSpPr/>
          <p:nvPr/>
        </p:nvSpPr>
        <p:spPr>
          <a:xfrm>
            <a:off x="3108713"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3" name="Google Shape;983;p117"/>
          <p:cNvSpPr txBox="1"/>
          <p:nvPr/>
        </p:nvSpPr>
        <p:spPr>
          <a:xfrm>
            <a:off x="5722279" y="448682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984" name="Google Shape;984;p117"/>
          <p:cNvSpPr/>
          <p:nvPr/>
        </p:nvSpPr>
        <p:spPr>
          <a:xfrm>
            <a:off x="3113758" y="1993568"/>
            <a:ext cx="1905000" cy="77539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5" name="Google Shape;985;p117"/>
          <p:cNvSpPr txBox="1"/>
          <p:nvPr/>
        </p:nvSpPr>
        <p:spPr>
          <a:xfrm>
            <a:off x="3153465" y="2047277"/>
            <a:ext cx="184897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Accumulator(AC)</a:t>
            </a:r>
            <a:endParaRPr/>
          </a:p>
          <a:p>
            <a:pPr marL="0" marR="0" lvl="0" indent="0" algn="ctr" rtl="0">
              <a:lnSpc>
                <a:spcPct val="100000"/>
              </a:lnSpc>
              <a:spcBef>
                <a:spcPts val="0"/>
              </a:spcBef>
              <a:spcAft>
                <a:spcPts val="0"/>
              </a:spcAft>
              <a:buClr>
                <a:schemeClr val="accent2"/>
              </a:buClr>
              <a:buSzPts val="1800"/>
              <a:buFont typeface="Calibri"/>
              <a:buNone/>
            </a:pPr>
            <a:r>
              <a:rPr lang="en-US" sz="1800" b="1">
                <a:solidFill>
                  <a:schemeClr val="accent2"/>
                </a:solidFill>
                <a:latin typeface="Calibri"/>
                <a:ea typeface="Calibri"/>
                <a:cs typeface="Calibri"/>
                <a:sym typeface="Calibri"/>
              </a:rPr>
              <a:t>01101101</a:t>
            </a:r>
            <a:endParaRPr/>
          </a:p>
          <a:p>
            <a:pPr marL="0" marR="0" lvl="0" indent="0" algn="ctr"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86" name="Google Shape;986;p117"/>
          <p:cNvSpPr txBox="1"/>
          <p:nvPr/>
        </p:nvSpPr>
        <p:spPr>
          <a:xfrm>
            <a:off x="292117" y="5443886"/>
            <a:ext cx="11805192" cy="1248448"/>
          </a:xfrm>
          <a:prstGeom prst="rect">
            <a:avLst/>
          </a:prstGeom>
          <a:noFill/>
          <a:ln>
            <a:noFill/>
          </a:ln>
        </p:spPr>
        <p:txBody>
          <a:bodyPr spcFirstLastPara="1" wrap="square" lIns="91425" tIns="45700" rIns="91425" bIns="45700" anchor="ctr" anchorCtr="0">
            <a:normAutofit fontScale="97500"/>
          </a:bodyPr>
          <a:lstStyle/>
          <a:p>
            <a:pPr marL="0" marR="0" lvl="0" indent="0" algn="l" rtl="0">
              <a:lnSpc>
                <a:spcPct val="90000"/>
              </a:lnSpc>
              <a:spcBef>
                <a:spcPts val="0"/>
              </a:spcBef>
              <a:spcAft>
                <a:spcPts val="0"/>
              </a:spcAft>
              <a:buClr>
                <a:schemeClr val="dk1"/>
              </a:buClr>
              <a:buSzPct val="100000"/>
              <a:buFont typeface="Calibri"/>
              <a:buNone/>
            </a:pPr>
            <a:r>
              <a:rPr lang="en-US" sz="2800">
                <a:solidFill>
                  <a:schemeClr val="dk1"/>
                </a:solidFill>
                <a:latin typeface="Calibri"/>
                <a:ea typeface="Calibri"/>
                <a:cs typeface="Calibri"/>
                <a:sym typeface="Calibri"/>
              </a:rPr>
              <a:t>Example: </a:t>
            </a:r>
            <a:r>
              <a:rPr lang="en-US" sz="4100" b="1">
                <a:solidFill>
                  <a:srgbClr val="FF0000"/>
                </a:solidFill>
                <a:latin typeface="Calibri"/>
                <a:ea typeface="Calibri"/>
                <a:cs typeface="Calibri"/>
                <a:sym typeface="Calibri"/>
              </a:rPr>
              <a:t>STOR M2 </a:t>
            </a:r>
            <a:r>
              <a:rPr lang="en-US" sz="2800">
                <a:solidFill>
                  <a:srgbClr val="FF0000"/>
                </a:solidFill>
                <a:latin typeface="Calibri"/>
                <a:ea typeface="Calibri"/>
                <a:cs typeface="Calibri"/>
                <a:sym typeface="Calibri"/>
              </a:rPr>
              <a:t>   </a:t>
            </a:r>
            <a:r>
              <a:rPr lang="en-US" sz="2800">
                <a:solidFill>
                  <a:schemeClr val="dk1"/>
                </a:solidFill>
                <a:latin typeface="Calibri"/>
                <a:ea typeface="Calibri"/>
                <a:cs typeface="Calibri"/>
                <a:sym typeface="Calibri"/>
              </a:rPr>
              <a:t>;M2 = 201H  and [AC] = 01101101</a:t>
            </a:r>
            <a:endParaRPr/>
          </a:p>
          <a:p>
            <a:pPr marL="0" marR="0" lvl="0" indent="0" algn="l" rtl="0">
              <a:lnSpc>
                <a:spcPct val="90000"/>
              </a:lnSpc>
              <a:spcBef>
                <a:spcPts val="0"/>
              </a:spcBef>
              <a:spcAft>
                <a:spcPts val="0"/>
              </a:spcAft>
              <a:buClr>
                <a:schemeClr val="dk1"/>
              </a:buClr>
              <a:buSzPct val="100000"/>
              <a:buFont typeface="Calibri"/>
              <a:buNone/>
            </a:pPr>
            <a:r>
              <a:rPr lang="en-US" sz="2800">
                <a:solidFill>
                  <a:schemeClr val="dk1"/>
                </a:solidFill>
                <a:latin typeface="Calibri"/>
                <a:ea typeface="Calibri"/>
                <a:cs typeface="Calibri"/>
                <a:sym typeface="Calibri"/>
              </a:rPr>
              <a:t>Current content of AC is saved into RAM at 201H</a:t>
            </a:r>
            <a:endParaRPr/>
          </a:p>
        </p:txBody>
      </p:sp>
      <p:sp>
        <p:nvSpPr>
          <p:cNvPr id="987" name="Google Shape;987;p117"/>
          <p:cNvSpPr/>
          <p:nvPr/>
        </p:nvSpPr>
        <p:spPr>
          <a:xfrm>
            <a:off x="5193403" y="1429555"/>
            <a:ext cx="1507340" cy="259390"/>
          </a:xfrm>
          <a:prstGeom prst="rightArrow">
            <a:avLst>
              <a:gd name="adj1" fmla="val 50000"/>
              <a:gd name="adj2" fmla="val 50000"/>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117"/>
          <p:cNvSpPr/>
          <p:nvPr/>
        </p:nvSpPr>
        <p:spPr>
          <a:xfrm>
            <a:off x="5173626" y="2266278"/>
            <a:ext cx="1527117" cy="321736"/>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9" name="Google Shape;989;p117"/>
          <p:cNvSpPr/>
          <p:nvPr/>
        </p:nvSpPr>
        <p:spPr>
          <a:xfrm>
            <a:off x="5193402" y="4084806"/>
            <a:ext cx="1406617" cy="141651"/>
          </a:xfrm>
          <a:prstGeom prst="righ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117"/>
          <p:cNvSpPr/>
          <p:nvPr/>
        </p:nvSpPr>
        <p:spPr>
          <a:xfrm>
            <a:off x="5193404" y="4325849"/>
            <a:ext cx="1372401" cy="185044"/>
          </a:xfrm>
          <a:prstGeom prst="lef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991" name="Google Shape;991;p117"/>
          <p:cNvGraphicFramePr/>
          <p:nvPr/>
        </p:nvGraphicFramePr>
        <p:xfrm>
          <a:off x="6839797" y="941976"/>
          <a:ext cx="5257525" cy="4522250"/>
        </p:xfrm>
        <a:graphic>
          <a:graphicData uri="http://schemas.openxmlformats.org/drawingml/2006/table">
            <a:tbl>
              <a:tblPr firstRow="1" firstCol="1" bandRow="1">
                <a:noFill/>
              </a:tblPr>
              <a:tblGrid>
                <a:gridCol w="1833700">
                  <a:extLst>
                    <a:ext uri="{9D8B030D-6E8A-4147-A177-3AD203B41FA5}">
                      <a16:colId xmlns="" xmlns:a16="http://schemas.microsoft.com/office/drawing/2014/main" val="20000"/>
                    </a:ext>
                  </a:extLst>
                </a:gridCol>
                <a:gridCol w="3423825">
                  <a:extLst>
                    <a:ext uri="{9D8B030D-6E8A-4147-A177-3AD203B41FA5}">
                      <a16:colId xmlns="" xmlns:a16="http://schemas.microsoft.com/office/drawing/2014/main" val="20001"/>
                    </a:ext>
                  </a:extLst>
                </a:gridCol>
              </a:tblGrid>
              <a:tr h="452225">
                <a:tc>
                  <a:txBody>
                    <a:bodyPr/>
                    <a:lstStyle/>
                    <a:p>
                      <a:pPr marL="0" marR="0" lvl="0" indent="0" algn="ctr" rtl="0">
                        <a:lnSpc>
                          <a:spcPct val="107000"/>
                        </a:lnSpc>
                        <a:spcBef>
                          <a:spcPts val="0"/>
                        </a:spcBef>
                        <a:spcAft>
                          <a:spcPts val="0"/>
                        </a:spcAft>
                        <a:buNone/>
                      </a:pPr>
                      <a:r>
                        <a:rPr lang="en-US" sz="2000"/>
                        <a:t>ADDRESS</a:t>
                      </a:r>
                      <a:endParaRPr sz="20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CONTENTS</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0"/>
                  </a:ext>
                </a:extLst>
              </a:tr>
              <a:tr h="452225">
                <a:tc>
                  <a:txBody>
                    <a:bodyPr/>
                    <a:lstStyle/>
                    <a:p>
                      <a:pPr marL="0" marR="0" lvl="0" indent="0" algn="ctr" rtl="0">
                        <a:lnSpc>
                          <a:spcPct val="107000"/>
                        </a:lnSpc>
                        <a:spcBef>
                          <a:spcPts val="0"/>
                        </a:spcBef>
                        <a:spcAft>
                          <a:spcPts val="0"/>
                        </a:spcAft>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1"/>
                  </a:ext>
                </a:extLst>
              </a:tr>
              <a:tr h="452225">
                <a:tc>
                  <a:txBody>
                    <a:bodyPr/>
                    <a:lstStyle/>
                    <a:p>
                      <a:pPr marL="0" marR="0" lvl="0" indent="0" algn="ctr" rtl="0">
                        <a:lnSpc>
                          <a:spcPct val="107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2"/>
                  </a:ext>
                </a:extLst>
              </a:tr>
              <a:tr h="452225">
                <a:tc>
                  <a:txBody>
                    <a:bodyPr/>
                    <a:lstStyle/>
                    <a:p>
                      <a:pPr marL="0" marR="0" lvl="0" indent="0" algn="ctr" rtl="0">
                        <a:lnSpc>
                          <a:spcPct val="107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3"/>
                  </a:ext>
                </a:extLst>
              </a:tr>
              <a:tr h="452225">
                <a:tc>
                  <a:txBody>
                    <a:bodyPr/>
                    <a:lstStyle/>
                    <a:p>
                      <a:pPr marL="0" marR="0" lvl="0" indent="0" algn="ctr" rtl="0">
                        <a:lnSpc>
                          <a:spcPct val="107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4"/>
                  </a:ext>
                </a:extLst>
              </a:tr>
              <a:tr h="452225">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5"/>
                  </a:ext>
                </a:extLst>
              </a:tr>
              <a:tr h="452225">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6"/>
                  </a:ext>
                </a:extLst>
              </a:tr>
              <a:tr h="452225">
                <a:tc>
                  <a:txBody>
                    <a:bodyPr/>
                    <a:lstStyle/>
                    <a:p>
                      <a:pPr marL="0" marR="0" lvl="0" indent="0" algn="ctr" rtl="0">
                        <a:lnSpc>
                          <a:spcPct val="107000"/>
                        </a:lnSpc>
                        <a:spcBef>
                          <a:spcPts val="0"/>
                        </a:spcBef>
                        <a:spcAft>
                          <a:spcPts val="0"/>
                        </a:spcAft>
                        <a:buNone/>
                      </a:pPr>
                      <a:r>
                        <a:rPr lang="en-US" sz="2000">
                          <a:solidFill>
                            <a:schemeClr val="dk1"/>
                          </a:solidFill>
                        </a:rPr>
                        <a:t>200H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11000101 </a:t>
                      </a:r>
                      <a:r>
                        <a:rPr lang="en-US" sz="2000"/>
                        <a:t>(DATA)</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7"/>
                  </a:ext>
                </a:extLst>
              </a:tr>
              <a:tr h="452225">
                <a:tc>
                  <a:txBody>
                    <a:bodyPr/>
                    <a:lstStyle/>
                    <a:p>
                      <a:pPr marL="0" marR="0" lvl="0" indent="0" algn="ctr" rtl="0">
                        <a:lnSpc>
                          <a:spcPct val="107000"/>
                        </a:lnSpc>
                        <a:spcBef>
                          <a:spcPts val="0"/>
                        </a:spcBef>
                        <a:spcAft>
                          <a:spcPts val="0"/>
                        </a:spcAft>
                        <a:buNone/>
                      </a:pPr>
                      <a:r>
                        <a:rPr lang="en-US" sz="2000">
                          <a:solidFill>
                            <a:srgbClr val="FF0000"/>
                          </a:solidFill>
                        </a:rPr>
                        <a:t>201H</a:t>
                      </a:r>
                      <a:endParaRPr sz="2000">
                        <a:solidFill>
                          <a:srgbClr val="FF0000"/>
                        </a:solidFill>
                        <a:latin typeface="Calibri"/>
                        <a:ea typeface="Calibri"/>
                        <a:cs typeface="Calibri"/>
                        <a:sym typeface="Calibri"/>
                      </a:endParaRPr>
                    </a:p>
                  </a:txBody>
                  <a:tcPr marL="68575" marR="68575" marT="0" marB="0"/>
                </a:tc>
                <a:tc>
                  <a:txBody>
                    <a:bodyPr/>
                    <a:lstStyle/>
                    <a:p>
                      <a:pPr marL="0" marR="0" lvl="0" indent="0" algn="ctr" rtl="0">
                        <a:lnSpc>
                          <a:spcPct val="100000"/>
                        </a:lnSpc>
                        <a:spcBef>
                          <a:spcPts val="0"/>
                        </a:spcBef>
                        <a:spcAft>
                          <a:spcPts val="0"/>
                        </a:spcAft>
                        <a:buClr>
                          <a:srgbClr val="7030A0"/>
                        </a:buClr>
                        <a:buSzPts val="2000"/>
                        <a:buFont typeface="Calibri"/>
                        <a:buNone/>
                      </a:pPr>
                      <a:r>
                        <a:rPr lang="en-US" sz="2000" b="1">
                          <a:solidFill>
                            <a:srgbClr val="7030A0"/>
                          </a:solidFill>
                        </a:rPr>
                        <a:t>11000001 </a:t>
                      </a:r>
                      <a:r>
                        <a:rPr lang="en-US" sz="2000"/>
                        <a:t>(DATA) </a:t>
                      </a:r>
                      <a:r>
                        <a:rPr lang="en-US" sz="2000" b="1">
                          <a:solidFill>
                            <a:schemeClr val="accent2"/>
                          </a:solidFill>
                        </a:rPr>
                        <a:t>01101101</a:t>
                      </a:r>
                      <a:endParaRPr/>
                    </a:p>
                  </a:txBody>
                  <a:tcPr marL="68575" marR="68575" marT="0" marB="0"/>
                </a:tc>
                <a:extLst>
                  <a:ext uri="{0D108BD9-81ED-4DB2-BD59-A6C34878D82A}">
                    <a16:rowId xmlns="" xmlns:a16="http://schemas.microsoft.com/office/drawing/2014/main" val="10008"/>
                  </a:ext>
                </a:extLst>
              </a:tr>
              <a:tr h="452225">
                <a:tc>
                  <a:txBody>
                    <a:bodyPr/>
                    <a:lstStyle/>
                    <a:p>
                      <a:pPr marL="0" marR="0" lvl="0" indent="0" algn="ctr" rtl="0">
                        <a:lnSpc>
                          <a:spcPct val="107000"/>
                        </a:lnSpc>
                        <a:spcBef>
                          <a:spcPts val="0"/>
                        </a:spcBef>
                        <a:spcAft>
                          <a:spcPts val="0"/>
                        </a:spcAft>
                        <a:buNone/>
                      </a:pPr>
                      <a:r>
                        <a:rPr lang="en-US" sz="2000">
                          <a:solidFill>
                            <a:schemeClr val="dk1"/>
                          </a:solidFill>
                        </a:rPr>
                        <a:t>202H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11000111 </a:t>
                      </a:r>
                      <a:r>
                        <a:rPr lang="en-US" sz="2000"/>
                        <a:t>(DATA)</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9"/>
                  </a:ext>
                </a:extLst>
              </a:tr>
            </a:tbl>
          </a:graphicData>
        </a:graphic>
      </p:graphicFrame>
      <p:sp>
        <p:nvSpPr>
          <p:cNvPr id="992" name="Google Shape;992;p117"/>
          <p:cNvSpPr/>
          <p:nvPr/>
        </p:nvSpPr>
        <p:spPr>
          <a:xfrm>
            <a:off x="3461657" y="2266278"/>
            <a:ext cx="1233363" cy="50268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93" name="Google Shape;993;p117"/>
          <p:cNvCxnSpPr/>
          <p:nvPr/>
        </p:nvCxnSpPr>
        <p:spPr>
          <a:xfrm>
            <a:off x="4695020" y="2588014"/>
            <a:ext cx="6506380" cy="2153554"/>
          </a:xfrm>
          <a:prstGeom prst="straightConnector1">
            <a:avLst/>
          </a:prstGeom>
          <a:noFill/>
          <a:ln w="28575" cap="flat" cmpd="sng">
            <a:solidFill>
              <a:srgbClr val="FF0000"/>
            </a:solidFill>
            <a:prstDash val="solid"/>
            <a:miter lim="800000"/>
            <a:headEnd type="none" w="sm" len="sm"/>
            <a:tailEnd type="triangle" w="med" len="med"/>
          </a:ln>
        </p:spPr>
      </p:cxnSp>
      <p:cxnSp>
        <p:nvCxnSpPr>
          <p:cNvPr id="994" name="Google Shape;994;p117"/>
          <p:cNvCxnSpPr/>
          <p:nvPr/>
        </p:nvCxnSpPr>
        <p:spPr>
          <a:xfrm>
            <a:off x="8737681" y="4741568"/>
            <a:ext cx="1435137" cy="0"/>
          </a:xfrm>
          <a:prstGeom prst="straightConnector1">
            <a:avLst/>
          </a:prstGeom>
          <a:noFill/>
          <a:ln w="28575" cap="flat" cmpd="sng">
            <a:solidFill>
              <a:srgbClr val="FF0000"/>
            </a:solidFill>
            <a:prstDash val="solid"/>
            <a:miter lim="800000"/>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685" y="171942"/>
            <a:ext cx="10515600" cy="742458"/>
          </a:xfrm>
        </p:spPr>
        <p:txBody>
          <a:bodyPr/>
          <a:lstStyle/>
          <a:p>
            <a:r>
              <a:rPr lang="en-US" dirty="0" smtClean="0"/>
              <a:t>Intel 8085: Accumulator based CPU</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941" y="1033865"/>
            <a:ext cx="6402881" cy="533185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178" y="914400"/>
            <a:ext cx="4045154" cy="1415804"/>
          </a:xfrm>
          <a:prstGeom prst="rect">
            <a:avLst/>
          </a:prstGeom>
        </p:spPr>
      </p:pic>
      <p:sp>
        <p:nvSpPr>
          <p:cNvPr id="11" name="Google Shape;952;p116"/>
          <p:cNvSpPr txBox="1">
            <a:spLocks/>
          </p:cNvSpPr>
          <p:nvPr/>
        </p:nvSpPr>
        <p:spPr>
          <a:xfrm>
            <a:off x="6959209" y="2807594"/>
            <a:ext cx="4881092" cy="3889419"/>
          </a:xfrm>
          <a:prstGeom prst="rect">
            <a:avLst/>
          </a:prstGeom>
          <a:noFill/>
          <a:ln>
            <a:noFill/>
          </a:ln>
        </p:spPr>
        <p:txBody>
          <a:bodyPr spcFirstLastPara="1" vert="horz" wrap="square" lIns="91425" tIns="45700" rIns="91425" bIns="45700" rtlCol="0" anchor="ctr"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buFont typeface="Calibri"/>
              <a:buNone/>
            </a:pPr>
            <a:endParaRPr lang="en-US" sz="2500" dirty="0" smtClean="0"/>
          </a:p>
          <a:p>
            <a:pPr>
              <a:spcBef>
                <a:spcPts val="0"/>
              </a:spcBef>
              <a:buClr>
                <a:schemeClr val="dk1"/>
              </a:buClr>
              <a:buSzPct val="100000"/>
              <a:buFont typeface="Calibri"/>
              <a:buNone/>
            </a:pPr>
            <a:r>
              <a:rPr lang="en-US" sz="2500" dirty="0" smtClean="0"/>
              <a:t>Instructions: Accumulator-based CPU</a:t>
            </a:r>
          </a:p>
          <a:p>
            <a:pPr algn="ctr">
              <a:spcBef>
                <a:spcPts val="0"/>
              </a:spcBef>
              <a:buClr>
                <a:schemeClr val="dk1"/>
              </a:buClr>
              <a:buSzPct val="100000"/>
              <a:buFont typeface="Calibri"/>
              <a:buNone/>
            </a:pPr>
            <a:endParaRPr lang="en-US" sz="2500" dirty="0" smtClean="0"/>
          </a:p>
          <a:p>
            <a:pPr>
              <a:spcBef>
                <a:spcPts val="0"/>
              </a:spcBef>
              <a:buClr>
                <a:schemeClr val="dk1"/>
              </a:buClr>
              <a:buSzPct val="100000"/>
            </a:pPr>
            <a:r>
              <a:rPr lang="en-US" sz="2800" b="1" dirty="0">
                <a:solidFill>
                  <a:srgbClr val="FF0000"/>
                </a:solidFill>
              </a:rPr>
              <a:t>LDA </a:t>
            </a:r>
            <a:r>
              <a:rPr lang="en-US" sz="2800" b="1" dirty="0" smtClean="0">
                <a:solidFill>
                  <a:srgbClr val="FF0000"/>
                </a:solidFill>
              </a:rPr>
              <a:t>2034H</a:t>
            </a:r>
            <a:r>
              <a:rPr lang="en-US" sz="2800" dirty="0" smtClean="0"/>
              <a:t>; the contents of memory location 2034H will be copied into accumulator</a:t>
            </a:r>
          </a:p>
          <a:p>
            <a:pPr algn="ctr">
              <a:spcBef>
                <a:spcPts val="0"/>
              </a:spcBef>
              <a:buClr>
                <a:schemeClr val="dk1"/>
              </a:buClr>
              <a:buSzPct val="100000"/>
            </a:pPr>
            <a:endParaRPr lang="en-US" sz="2500" dirty="0" smtClean="0"/>
          </a:p>
          <a:p>
            <a:pPr>
              <a:spcBef>
                <a:spcPts val="0"/>
              </a:spcBef>
              <a:buClr>
                <a:schemeClr val="dk1"/>
              </a:buClr>
              <a:buSzPct val="100000"/>
            </a:pPr>
            <a:r>
              <a:rPr lang="en-US" sz="2800" b="1" dirty="0">
                <a:solidFill>
                  <a:srgbClr val="FF0000"/>
                </a:solidFill>
              </a:rPr>
              <a:t>ADI </a:t>
            </a:r>
            <a:r>
              <a:rPr lang="en-US" sz="2800" b="1" dirty="0" smtClean="0">
                <a:solidFill>
                  <a:srgbClr val="FF0000"/>
                </a:solidFill>
              </a:rPr>
              <a:t>45H </a:t>
            </a:r>
            <a:r>
              <a:rPr lang="en-US" sz="2800" dirty="0" smtClean="0"/>
              <a:t>; add 45H to contents of accumulator and stores results to accumulator</a:t>
            </a:r>
          </a:p>
          <a:p>
            <a:pPr>
              <a:spcBef>
                <a:spcPts val="0"/>
              </a:spcBef>
              <a:buClr>
                <a:schemeClr val="dk1"/>
              </a:buClr>
              <a:buSzPct val="100000"/>
            </a:pPr>
            <a:endParaRPr lang="en-US" sz="2800" dirty="0" smtClean="0"/>
          </a:p>
          <a:p>
            <a:pPr>
              <a:spcBef>
                <a:spcPts val="0"/>
              </a:spcBef>
              <a:buClr>
                <a:schemeClr val="dk1"/>
              </a:buClr>
              <a:buSzPct val="100000"/>
            </a:pPr>
            <a:r>
              <a:rPr lang="en-US" sz="2800" b="1" dirty="0">
                <a:solidFill>
                  <a:srgbClr val="FF0000"/>
                </a:solidFill>
              </a:rPr>
              <a:t>ADD </a:t>
            </a:r>
            <a:r>
              <a:rPr lang="en-US" sz="2800" b="1" dirty="0" smtClean="0">
                <a:solidFill>
                  <a:srgbClr val="FF0000"/>
                </a:solidFill>
              </a:rPr>
              <a:t>B</a:t>
            </a:r>
            <a:r>
              <a:rPr lang="en-US" sz="2800" dirty="0" smtClean="0"/>
              <a:t>; the contents of register B is added to accumulator and result is stored in accumulator</a:t>
            </a:r>
          </a:p>
          <a:p>
            <a:pPr>
              <a:spcBef>
                <a:spcPts val="0"/>
              </a:spcBef>
              <a:buClr>
                <a:schemeClr val="dk1"/>
              </a:buClr>
              <a:buSzPct val="100000"/>
            </a:pPr>
            <a:endParaRPr lang="en-US" sz="2500" dirty="0" smtClean="0"/>
          </a:p>
          <a:p>
            <a:pPr algn="ctr">
              <a:spcBef>
                <a:spcPts val="0"/>
              </a:spcBef>
              <a:buClr>
                <a:schemeClr val="dk1"/>
              </a:buClr>
              <a:buSzPct val="100000"/>
              <a:buFont typeface="Calibri"/>
              <a:buNone/>
            </a:pPr>
            <a:endParaRPr lang="en-US" dirty="0"/>
          </a:p>
        </p:txBody>
      </p:sp>
    </p:spTree>
    <p:extLst>
      <p:ext uri="{BB962C8B-B14F-4D97-AF65-F5344CB8AC3E}">
        <p14:creationId xmlns:p14="http://schemas.microsoft.com/office/powerpoint/2010/main" val="3059619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18"/>
          <p:cNvSpPr/>
          <p:nvPr/>
        </p:nvSpPr>
        <p:spPr>
          <a:xfrm>
            <a:off x="206059" y="1125826"/>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0" name="Google Shape;1000;p118"/>
          <p:cNvSpPr txBox="1"/>
          <p:nvPr/>
        </p:nvSpPr>
        <p:spPr>
          <a:xfrm>
            <a:off x="5909005" y="2460695"/>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001" name="Google Shape;1001;p118"/>
          <p:cNvSpPr txBox="1"/>
          <p:nvPr/>
        </p:nvSpPr>
        <p:spPr>
          <a:xfrm>
            <a:off x="5767282" y="1623645"/>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002" name="Google Shape;1002;p118"/>
          <p:cNvSpPr txBox="1"/>
          <p:nvPr/>
        </p:nvSpPr>
        <p:spPr>
          <a:xfrm>
            <a:off x="2173785" y="525167"/>
            <a:ext cx="105189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000"/>
              <a:buFont typeface="Calibri"/>
              <a:buNone/>
            </a:pPr>
            <a:r>
              <a:rPr lang="en-US" sz="4000">
                <a:solidFill>
                  <a:srgbClr val="FF0000"/>
                </a:solidFill>
                <a:latin typeface="Calibri"/>
                <a:ea typeface="Calibri"/>
                <a:cs typeface="Calibri"/>
                <a:sym typeface="Calibri"/>
              </a:rPr>
              <a:t>CPU</a:t>
            </a:r>
            <a:endParaRPr/>
          </a:p>
        </p:txBody>
      </p:sp>
      <p:sp>
        <p:nvSpPr>
          <p:cNvPr id="1003" name="Google Shape;1003;p118"/>
          <p:cNvSpPr txBox="1"/>
          <p:nvPr/>
        </p:nvSpPr>
        <p:spPr>
          <a:xfrm>
            <a:off x="8737681" y="0"/>
            <a:ext cx="143513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800"/>
              <a:buFont typeface="Calibri"/>
              <a:buNone/>
            </a:pPr>
            <a:r>
              <a:rPr lang="en-US" sz="2800">
                <a:solidFill>
                  <a:srgbClr val="FF0000"/>
                </a:solidFill>
                <a:latin typeface="Calibri"/>
                <a:ea typeface="Calibri"/>
                <a:cs typeface="Calibri"/>
                <a:sym typeface="Calibri"/>
              </a:rPr>
              <a:t>Memory</a:t>
            </a:r>
            <a:endParaRPr/>
          </a:p>
        </p:txBody>
      </p:sp>
      <p:sp>
        <p:nvSpPr>
          <p:cNvPr id="1004" name="Google Shape;1004;p118"/>
          <p:cNvSpPr/>
          <p:nvPr/>
        </p:nvSpPr>
        <p:spPr>
          <a:xfrm>
            <a:off x="487471" y="2543416"/>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1005;p118"/>
          <p:cNvSpPr/>
          <p:nvPr/>
        </p:nvSpPr>
        <p:spPr>
          <a:xfrm>
            <a:off x="510365" y="3781848"/>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1006;p118"/>
          <p:cNvSpPr/>
          <p:nvPr/>
        </p:nvSpPr>
        <p:spPr>
          <a:xfrm>
            <a:off x="3153465" y="3773193"/>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118"/>
          <p:cNvSpPr txBox="1"/>
          <p:nvPr/>
        </p:nvSpPr>
        <p:spPr>
          <a:xfrm>
            <a:off x="3817279" y="404179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008" name="Google Shape;1008;p118"/>
          <p:cNvSpPr txBox="1"/>
          <p:nvPr/>
        </p:nvSpPr>
        <p:spPr>
          <a:xfrm>
            <a:off x="1195070" y="3956517"/>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009" name="Google Shape;1009;p118"/>
          <p:cNvSpPr/>
          <p:nvPr/>
        </p:nvSpPr>
        <p:spPr>
          <a:xfrm>
            <a:off x="3145703" y="2939757"/>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0" name="Google Shape;1010;p118"/>
          <p:cNvSpPr/>
          <p:nvPr/>
        </p:nvSpPr>
        <p:spPr>
          <a:xfrm>
            <a:off x="560636"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1" name="Google Shape;1011;p118"/>
          <p:cNvSpPr txBox="1">
            <a:spLocks noGrp="1"/>
          </p:cNvSpPr>
          <p:nvPr>
            <p:ph type="title"/>
          </p:nvPr>
        </p:nvSpPr>
        <p:spPr>
          <a:xfrm>
            <a:off x="206059" y="64318"/>
            <a:ext cx="4987344" cy="4746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General purpose</a:t>
            </a:r>
            <a:endParaRPr/>
          </a:p>
        </p:txBody>
      </p:sp>
      <p:sp>
        <p:nvSpPr>
          <p:cNvPr id="1012" name="Google Shape;1012;p118"/>
          <p:cNvSpPr/>
          <p:nvPr/>
        </p:nvSpPr>
        <p:spPr>
          <a:xfrm>
            <a:off x="3108713"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3" name="Google Shape;1013;p118"/>
          <p:cNvSpPr txBox="1"/>
          <p:nvPr/>
        </p:nvSpPr>
        <p:spPr>
          <a:xfrm>
            <a:off x="5722279" y="448682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014" name="Google Shape;1014;p118"/>
          <p:cNvSpPr/>
          <p:nvPr/>
        </p:nvSpPr>
        <p:spPr>
          <a:xfrm>
            <a:off x="3113758" y="217615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118"/>
          <p:cNvSpPr txBox="1"/>
          <p:nvPr/>
        </p:nvSpPr>
        <p:spPr>
          <a:xfrm>
            <a:off x="3884645" y="2214704"/>
            <a:ext cx="43794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AX</a:t>
            </a:r>
            <a:endParaRPr sz="1800">
              <a:solidFill>
                <a:schemeClr val="dk1"/>
              </a:solidFill>
              <a:latin typeface="Calibri"/>
              <a:ea typeface="Calibri"/>
              <a:cs typeface="Calibri"/>
              <a:sym typeface="Calibri"/>
            </a:endParaRPr>
          </a:p>
        </p:txBody>
      </p:sp>
      <p:sp>
        <p:nvSpPr>
          <p:cNvPr id="1016" name="Google Shape;1016;p118"/>
          <p:cNvSpPr txBox="1"/>
          <p:nvPr/>
        </p:nvSpPr>
        <p:spPr>
          <a:xfrm>
            <a:off x="841595" y="5342779"/>
            <a:ext cx="11350403" cy="1248448"/>
          </a:xfrm>
          <a:prstGeom prst="rect">
            <a:avLst/>
          </a:prstGeom>
          <a:noFill/>
          <a:ln>
            <a:noFill/>
          </a:ln>
        </p:spPr>
        <p:txBody>
          <a:bodyPr spcFirstLastPara="1" wrap="square" lIns="91425" tIns="45700" rIns="91425" bIns="45700" anchor="ctr" anchorCtr="0">
            <a:normAutofit fontScale="97500"/>
          </a:bodyPr>
          <a:lstStyle/>
          <a:p>
            <a:pPr marL="0" marR="0" lvl="0" indent="0" algn="l" rtl="0">
              <a:lnSpc>
                <a:spcPct val="90000"/>
              </a:lnSpc>
              <a:spcBef>
                <a:spcPts val="0"/>
              </a:spcBef>
              <a:spcAft>
                <a:spcPts val="0"/>
              </a:spcAft>
              <a:buClr>
                <a:schemeClr val="dk1"/>
              </a:buClr>
              <a:buSzPct val="100000"/>
              <a:buFont typeface="Calibri"/>
              <a:buNone/>
            </a:pPr>
            <a:r>
              <a:rPr lang="en-US" sz="2800">
                <a:solidFill>
                  <a:schemeClr val="dk1"/>
                </a:solidFill>
                <a:latin typeface="Calibri"/>
                <a:ea typeface="Calibri"/>
                <a:cs typeface="Calibri"/>
                <a:sym typeface="Calibri"/>
              </a:rPr>
              <a:t>Example:</a:t>
            </a:r>
            <a:r>
              <a:rPr lang="en-US" sz="2800">
                <a:solidFill>
                  <a:srgbClr val="FF0000"/>
                </a:solidFill>
                <a:latin typeface="Calibri"/>
                <a:ea typeface="Calibri"/>
                <a:cs typeface="Calibri"/>
                <a:sym typeface="Calibri"/>
              </a:rPr>
              <a:t> </a:t>
            </a:r>
            <a:r>
              <a:rPr lang="en-US" sz="3700" b="1">
                <a:solidFill>
                  <a:srgbClr val="FF0000"/>
                </a:solidFill>
                <a:latin typeface="Calibri"/>
                <a:ea typeface="Calibri"/>
                <a:cs typeface="Calibri"/>
                <a:sym typeface="Calibri"/>
              </a:rPr>
              <a:t>MOV AX, M1</a:t>
            </a:r>
            <a:r>
              <a:rPr lang="en-US" sz="2800">
                <a:solidFill>
                  <a:srgbClr val="FF0000"/>
                </a:solidFill>
                <a:latin typeface="Calibri"/>
                <a:ea typeface="Calibri"/>
                <a:cs typeface="Calibri"/>
                <a:sym typeface="Calibri"/>
              </a:rPr>
              <a:t>     </a:t>
            </a:r>
            <a:r>
              <a:rPr lang="en-US" sz="2800">
                <a:solidFill>
                  <a:schemeClr val="dk1"/>
                </a:solidFill>
                <a:latin typeface="Calibri"/>
                <a:ea typeface="Calibri"/>
                <a:cs typeface="Calibri"/>
                <a:sym typeface="Calibri"/>
              </a:rPr>
              <a:t>;M1= 200H</a:t>
            </a:r>
            <a:endParaRPr/>
          </a:p>
          <a:p>
            <a:pPr marL="0" marR="0" lvl="0" indent="0" algn="l" rtl="0">
              <a:lnSpc>
                <a:spcPct val="90000"/>
              </a:lnSpc>
              <a:spcBef>
                <a:spcPts val="0"/>
              </a:spcBef>
              <a:spcAft>
                <a:spcPts val="0"/>
              </a:spcAft>
              <a:buClr>
                <a:schemeClr val="dk1"/>
              </a:buClr>
              <a:buSzPct val="100000"/>
              <a:buFont typeface="Calibri"/>
              <a:buNone/>
            </a:pPr>
            <a:r>
              <a:rPr lang="en-US" sz="2800">
                <a:solidFill>
                  <a:schemeClr val="dk1"/>
                </a:solidFill>
                <a:latin typeface="Calibri"/>
                <a:ea typeface="Calibri"/>
                <a:cs typeface="Calibri"/>
                <a:sym typeface="Calibri"/>
              </a:rPr>
              <a:t>The content of memory location 200H is copied into AX register</a:t>
            </a:r>
            <a:endParaRPr/>
          </a:p>
        </p:txBody>
      </p:sp>
      <p:sp>
        <p:nvSpPr>
          <p:cNvPr id="1017" name="Google Shape;1017;p118"/>
          <p:cNvSpPr/>
          <p:nvPr/>
        </p:nvSpPr>
        <p:spPr>
          <a:xfrm>
            <a:off x="5193403" y="1429555"/>
            <a:ext cx="1507340" cy="259390"/>
          </a:xfrm>
          <a:prstGeom prst="rightArrow">
            <a:avLst>
              <a:gd name="adj1" fmla="val 50000"/>
              <a:gd name="adj2" fmla="val 50000"/>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118"/>
          <p:cNvSpPr/>
          <p:nvPr/>
        </p:nvSpPr>
        <p:spPr>
          <a:xfrm>
            <a:off x="5173626" y="2266278"/>
            <a:ext cx="1527117" cy="321736"/>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118"/>
          <p:cNvSpPr/>
          <p:nvPr/>
        </p:nvSpPr>
        <p:spPr>
          <a:xfrm>
            <a:off x="5193402" y="4084806"/>
            <a:ext cx="1406617" cy="141651"/>
          </a:xfrm>
          <a:prstGeom prst="righ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0" name="Google Shape;1020;p118"/>
          <p:cNvSpPr/>
          <p:nvPr/>
        </p:nvSpPr>
        <p:spPr>
          <a:xfrm>
            <a:off x="5193404" y="4325849"/>
            <a:ext cx="1372401" cy="185044"/>
          </a:xfrm>
          <a:prstGeom prst="lef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1021" name="Google Shape;1021;p118"/>
          <p:cNvGraphicFramePr/>
          <p:nvPr/>
        </p:nvGraphicFramePr>
        <p:xfrm>
          <a:off x="6700742" y="881457"/>
          <a:ext cx="5491275" cy="4731750"/>
        </p:xfrm>
        <a:graphic>
          <a:graphicData uri="http://schemas.openxmlformats.org/drawingml/2006/table">
            <a:tbl>
              <a:tblPr firstRow="1" firstCol="1" bandRow="1">
                <a:noFill/>
              </a:tblPr>
              <a:tblGrid>
                <a:gridCol w="2093525">
                  <a:extLst>
                    <a:ext uri="{9D8B030D-6E8A-4147-A177-3AD203B41FA5}">
                      <a16:colId xmlns="" xmlns:a16="http://schemas.microsoft.com/office/drawing/2014/main" val="20000"/>
                    </a:ext>
                  </a:extLst>
                </a:gridCol>
                <a:gridCol w="3397750">
                  <a:extLst>
                    <a:ext uri="{9D8B030D-6E8A-4147-A177-3AD203B41FA5}">
                      <a16:colId xmlns="" xmlns:a16="http://schemas.microsoft.com/office/drawing/2014/main" val="20001"/>
                    </a:ext>
                  </a:extLst>
                </a:gridCol>
              </a:tblGrid>
              <a:tr h="473175">
                <a:tc>
                  <a:txBody>
                    <a:bodyPr/>
                    <a:lstStyle/>
                    <a:p>
                      <a:pPr marL="0" marR="0" lvl="0" indent="0" algn="ctr" rtl="0">
                        <a:lnSpc>
                          <a:spcPct val="107000"/>
                        </a:lnSpc>
                        <a:spcBef>
                          <a:spcPts val="0"/>
                        </a:spcBef>
                        <a:spcAft>
                          <a:spcPts val="0"/>
                        </a:spcAft>
                        <a:buNone/>
                      </a:pPr>
                      <a:r>
                        <a:rPr lang="en-US" sz="2000"/>
                        <a:t>ADDRESS</a:t>
                      </a:r>
                      <a:endParaRPr sz="20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CONTENTS</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0"/>
                  </a:ext>
                </a:extLst>
              </a:tr>
              <a:tr h="473175">
                <a:tc>
                  <a:txBody>
                    <a:bodyPr/>
                    <a:lstStyle/>
                    <a:p>
                      <a:pPr marL="0" marR="0" lvl="0" indent="0" algn="ctr" rtl="0">
                        <a:lnSpc>
                          <a:spcPct val="107000"/>
                        </a:lnSpc>
                        <a:spcBef>
                          <a:spcPts val="0"/>
                        </a:spcBef>
                        <a:spcAft>
                          <a:spcPts val="0"/>
                        </a:spcAft>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1"/>
                  </a:ext>
                </a:extLst>
              </a:tr>
              <a:tr h="473175">
                <a:tc>
                  <a:txBody>
                    <a:bodyPr/>
                    <a:lstStyle/>
                    <a:p>
                      <a:pPr marL="0" marR="0" lvl="0" indent="0" algn="ctr" rtl="0">
                        <a:lnSpc>
                          <a:spcPct val="107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2"/>
                  </a:ext>
                </a:extLst>
              </a:tr>
              <a:tr h="473175">
                <a:tc>
                  <a:txBody>
                    <a:bodyPr/>
                    <a:lstStyle/>
                    <a:p>
                      <a:pPr marL="0" marR="0" lvl="0" indent="0" algn="ctr" rtl="0">
                        <a:lnSpc>
                          <a:spcPct val="107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3"/>
                  </a:ext>
                </a:extLst>
              </a:tr>
              <a:tr h="473175">
                <a:tc>
                  <a:txBody>
                    <a:bodyPr/>
                    <a:lstStyle/>
                    <a:p>
                      <a:pPr marL="0" marR="0" lvl="0" indent="0" algn="ctr" rtl="0">
                        <a:lnSpc>
                          <a:spcPct val="107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4"/>
                  </a:ext>
                </a:extLst>
              </a:tr>
              <a:tr h="473175">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5"/>
                  </a:ext>
                </a:extLst>
              </a:tr>
              <a:tr h="473175">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6"/>
                  </a:ext>
                </a:extLst>
              </a:tr>
              <a:tr h="473175">
                <a:tc>
                  <a:txBody>
                    <a:bodyPr/>
                    <a:lstStyle/>
                    <a:p>
                      <a:pPr marL="0" marR="0" lvl="0" indent="0" algn="ctr" rtl="0">
                        <a:lnSpc>
                          <a:spcPct val="107000"/>
                        </a:lnSpc>
                        <a:spcBef>
                          <a:spcPts val="0"/>
                        </a:spcBef>
                        <a:spcAft>
                          <a:spcPts val="0"/>
                        </a:spcAft>
                        <a:buNone/>
                      </a:pPr>
                      <a:r>
                        <a:rPr lang="en-US" sz="2000">
                          <a:solidFill>
                            <a:srgbClr val="FF0000"/>
                          </a:solidFill>
                        </a:rPr>
                        <a:t>200H</a:t>
                      </a:r>
                      <a:endParaRPr sz="2000">
                        <a:solidFill>
                          <a:srgbClr val="FF0000"/>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11000101 </a:t>
                      </a:r>
                      <a:r>
                        <a:rPr lang="en-US" sz="2000"/>
                        <a:t>(DATA-1)</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7"/>
                  </a:ext>
                </a:extLst>
              </a:tr>
              <a:tr h="473175">
                <a:tc>
                  <a:txBody>
                    <a:bodyPr/>
                    <a:lstStyle/>
                    <a:p>
                      <a:pPr marL="0" marR="0" lvl="0" indent="0" algn="ctr" rtl="0">
                        <a:lnSpc>
                          <a:spcPct val="107000"/>
                        </a:lnSpc>
                        <a:spcBef>
                          <a:spcPts val="0"/>
                        </a:spcBef>
                        <a:spcAft>
                          <a:spcPts val="0"/>
                        </a:spcAft>
                        <a:buNone/>
                      </a:pPr>
                      <a:r>
                        <a:rPr lang="en-US" sz="2000">
                          <a:solidFill>
                            <a:schemeClr val="dk1"/>
                          </a:solidFill>
                        </a:rPr>
                        <a:t>201H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11000001 </a:t>
                      </a:r>
                      <a:r>
                        <a:rPr lang="en-US" sz="2000"/>
                        <a:t>(DATA-2)</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8"/>
                  </a:ext>
                </a:extLst>
              </a:tr>
              <a:tr h="473175">
                <a:tc>
                  <a:txBody>
                    <a:bodyPr/>
                    <a:lstStyle/>
                    <a:p>
                      <a:pPr marL="0" marR="0" lvl="0" indent="0" algn="ctr" rtl="0">
                        <a:lnSpc>
                          <a:spcPct val="107000"/>
                        </a:lnSpc>
                        <a:spcBef>
                          <a:spcPts val="0"/>
                        </a:spcBef>
                        <a:spcAft>
                          <a:spcPts val="0"/>
                        </a:spcAft>
                        <a:buNone/>
                      </a:pPr>
                      <a:r>
                        <a:rPr lang="en-US" sz="2000">
                          <a:solidFill>
                            <a:schemeClr val="dk1"/>
                          </a:solidFill>
                        </a:rPr>
                        <a:t>202H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11000111 </a:t>
                      </a:r>
                      <a:r>
                        <a:rPr lang="en-US" sz="2000"/>
                        <a:t>(DATA-3)</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9"/>
                  </a:ext>
                </a:extLst>
              </a:tr>
            </a:tbl>
          </a:graphicData>
        </a:graphic>
      </p:graphicFrame>
      <p:sp>
        <p:nvSpPr>
          <p:cNvPr id="1022" name="Google Shape;1022;p118"/>
          <p:cNvSpPr/>
          <p:nvPr/>
        </p:nvSpPr>
        <p:spPr>
          <a:xfrm>
            <a:off x="8612139" y="3988347"/>
            <a:ext cx="2437933" cy="699776"/>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23" name="Google Shape;1023;p118"/>
          <p:cNvCxnSpPr/>
          <p:nvPr/>
        </p:nvCxnSpPr>
        <p:spPr>
          <a:xfrm rot="10800000">
            <a:off x="4793292" y="2584036"/>
            <a:ext cx="3944389" cy="1642421"/>
          </a:xfrm>
          <a:prstGeom prst="straightConnector1">
            <a:avLst/>
          </a:prstGeom>
          <a:noFill/>
          <a:ln w="28575" cap="flat" cmpd="sng">
            <a:solidFill>
              <a:schemeClr val="dk1"/>
            </a:solidFill>
            <a:prstDash val="solid"/>
            <a:miter lim="800000"/>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19"/>
          <p:cNvSpPr/>
          <p:nvPr/>
        </p:nvSpPr>
        <p:spPr>
          <a:xfrm>
            <a:off x="206059" y="1125826"/>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9" name="Google Shape;1029;p119"/>
          <p:cNvSpPr txBox="1"/>
          <p:nvPr/>
        </p:nvSpPr>
        <p:spPr>
          <a:xfrm>
            <a:off x="5909005" y="2460695"/>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030" name="Google Shape;1030;p119"/>
          <p:cNvSpPr txBox="1"/>
          <p:nvPr/>
        </p:nvSpPr>
        <p:spPr>
          <a:xfrm>
            <a:off x="5767282" y="1623645"/>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031" name="Google Shape;1031;p119"/>
          <p:cNvSpPr txBox="1"/>
          <p:nvPr/>
        </p:nvSpPr>
        <p:spPr>
          <a:xfrm>
            <a:off x="2173785" y="525167"/>
            <a:ext cx="105189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000"/>
              <a:buFont typeface="Calibri"/>
              <a:buNone/>
            </a:pPr>
            <a:r>
              <a:rPr lang="en-US" sz="4000">
                <a:solidFill>
                  <a:srgbClr val="FF0000"/>
                </a:solidFill>
                <a:latin typeface="Calibri"/>
                <a:ea typeface="Calibri"/>
                <a:cs typeface="Calibri"/>
                <a:sym typeface="Calibri"/>
              </a:rPr>
              <a:t>CPU</a:t>
            </a:r>
            <a:endParaRPr/>
          </a:p>
        </p:txBody>
      </p:sp>
      <p:sp>
        <p:nvSpPr>
          <p:cNvPr id="1032" name="Google Shape;1032;p119"/>
          <p:cNvSpPr txBox="1"/>
          <p:nvPr/>
        </p:nvSpPr>
        <p:spPr>
          <a:xfrm>
            <a:off x="8737681" y="0"/>
            <a:ext cx="143513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800"/>
              <a:buFont typeface="Calibri"/>
              <a:buNone/>
            </a:pPr>
            <a:r>
              <a:rPr lang="en-US" sz="2800">
                <a:solidFill>
                  <a:srgbClr val="FF0000"/>
                </a:solidFill>
                <a:latin typeface="Calibri"/>
                <a:ea typeface="Calibri"/>
                <a:cs typeface="Calibri"/>
                <a:sym typeface="Calibri"/>
              </a:rPr>
              <a:t>Memory</a:t>
            </a:r>
            <a:endParaRPr/>
          </a:p>
        </p:txBody>
      </p:sp>
      <p:sp>
        <p:nvSpPr>
          <p:cNvPr id="1033" name="Google Shape;1033;p119"/>
          <p:cNvSpPr/>
          <p:nvPr/>
        </p:nvSpPr>
        <p:spPr>
          <a:xfrm>
            <a:off x="487471" y="2543416"/>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4" name="Google Shape;1034;p119"/>
          <p:cNvSpPr/>
          <p:nvPr/>
        </p:nvSpPr>
        <p:spPr>
          <a:xfrm>
            <a:off x="510365" y="3781848"/>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5" name="Google Shape;1035;p119"/>
          <p:cNvSpPr/>
          <p:nvPr/>
        </p:nvSpPr>
        <p:spPr>
          <a:xfrm>
            <a:off x="3153465" y="3773193"/>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6" name="Google Shape;1036;p119"/>
          <p:cNvSpPr txBox="1"/>
          <p:nvPr/>
        </p:nvSpPr>
        <p:spPr>
          <a:xfrm>
            <a:off x="3817279" y="404179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037" name="Google Shape;1037;p119"/>
          <p:cNvSpPr txBox="1"/>
          <p:nvPr/>
        </p:nvSpPr>
        <p:spPr>
          <a:xfrm>
            <a:off x="1195070" y="3956517"/>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038" name="Google Shape;1038;p119"/>
          <p:cNvSpPr/>
          <p:nvPr/>
        </p:nvSpPr>
        <p:spPr>
          <a:xfrm>
            <a:off x="3145703" y="2939757"/>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9" name="Google Shape;1039;p119"/>
          <p:cNvSpPr/>
          <p:nvPr/>
        </p:nvSpPr>
        <p:spPr>
          <a:xfrm>
            <a:off x="560636"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0" name="Google Shape;1040;p119"/>
          <p:cNvSpPr txBox="1">
            <a:spLocks noGrp="1"/>
          </p:cNvSpPr>
          <p:nvPr>
            <p:ph type="title"/>
          </p:nvPr>
        </p:nvSpPr>
        <p:spPr>
          <a:xfrm>
            <a:off x="206059" y="64318"/>
            <a:ext cx="4987344" cy="4746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General purpose</a:t>
            </a:r>
            <a:endParaRPr/>
          </a:p>
        </p:txBody>
      </p:sp>
      <p:sp>
        <p:nvSpPr>
          <p:cNvPr id="1041" name="Google Shape;1041;p119"/>
          <p:cNvSpPr/>
          <p:nvPr/>
        </p:nvSpPr>
        <p:spPr>
          <a:xfrm>
            <a:off x="3108713"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2" name="Google Shape;1042;p119"/>
          <p:cNvSpPr txBox="1"/>
          <p:nvPr/>
        </p:nvSpPr>
        <p:spPr>
          <a:xfrm>
            <a:off x="5722279" y="448682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043" name="Google Shape;1043;p119"/>
          <p:cNvSpPr/>
          <p:nvPr/>
        </p:nvSpPr>
        <p:spPr>
          <a:xfrm>
            <a:off x="3113758" y="1993568"/>
            <a:ext cx="1905000" cy="77539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4" name="Google Shape;1044;p119"/>
          <p:cNvSpPr txBox="1"/>
          <p:nvPr/>
        </p:nvSpPr>
        <p:spPr>
          <a:xfrm>
            <a:off x="3153465" y="2047277"/>
            <a:ext cx="184897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AX</a:t>
            </a:r>
            <a:endParaRPr/>
          </a:p>
          <a:p>
            <a:pPr marL="0" marR="0" lvl="0" indent="0" algn="ctr" rtl="0">
              <a:lnSpc>
                <a:spcPct val="100000"/>
              </a:lnSpc>
              <a:spcBef>
                <a:spcPts val="0"/>
              </a:spcBef>
              <a:spcAft>
                <a:spcPts val="0"/>
              </a:spcAft>
              <a:buClr>
                <a:schemeClr val="accent2"/>
              </a:buClr>
              <a:buSzPts val="1800"/>
              <a:buFont typeface="Calibri"/>
              <a:buNone/>
            </a:pPr>
            <a:r>
              <a:rPr lang="en-US" sz="1800" b="1">
                <a:solidFill>
                  <a:schemeClr val="accent2"/>
                </a:solidFill>
                <a:latin typeface="Calibri"/>
                <a:ea typeface="Calibri"/>
                <a:cs typeface="Calibri"/>
                <a:sym typeface="Calibri"/>
              </a:rPr>
              <a:t>01101101</a:t>
            </a:r>
            <a:endParaRPr/>
          </a:p>
          <a:p>
            <a:pPr marL="0" marR="0" lvl="0" indent="0" algn="ctr"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45" name="Google Shape;1045;p119"/>
          <p:cNvSpPr txBox="1"/>
          <p:nvPr/>
        </p:nvSpPr>
        <p:spPr>
          <a:xfrm>
            <a:off x="292117" y="5443886"/>
            <a:ext cx="5430162" cy="1248448"/>
          </a:xfrm>
          <a:prstGeom prst="rect">
            <a:avLst/>
          </a:prstGeom>
          <a:noFill/>
          <a:ln>
            <a:noFill/>
          </a:ln>
        </p:spPr>
        <p:txBody>
          <a:bodyPr spcFirstLastPara="1" wrap="square" lIns="91425" tIns="45700" rIns="91425" bIns="45700" anchor="ctr" anchorCtr="0">
            <a:normAutofit fontScale="97500"/>
          </a:bodyPr>
          <a:lstStyle/>
          <a:p>
            <a:pPr marL="0" marR="0" lvl="0" indent="0" algn="l" rtl="0">
              <a:lnSpc>
                <a:spcPct val="90000"/>
              </a:lnSpc>
              <a:spcBef>
                <a:spcPts val="0"/>
              </a:spcBef>
              <a:spcAft>
                <a:spcPts val="0"/>
              </a:spcAft>
              <a:buClr>
                <a:srgbClr val="FF0000"/>
              </a:buClr>
              <a:buSzPct val="100000"/>
              <a:buFont typeface="Calibri"/>
              <a:buNone/>
            </a:pPr>
            <a:r>
              <a:rPr lang="en-US" sz="2800">
                <a:solidFill>
                  <a:srgbClr val="FF0000"/>
                </a:solidFill>
                <a:latin typeface="Calibri"/>
                <a:ea typeface="Calibri"/>
                <a:cs typeface="Calibri"/>
                <a:sym typeface="Calibri"/>
              </a:rPr>
              <a:t>MOV M2, AX  </a:t>
            </a:r>
            <a:r>
              <a:rPr lang="en-US" sz="2800">
                <a:solidFill>
                  <a:schemeClr val="dk1"/>
                </a:solidFill>
                <a:latin typeface="Calibri"/>
                <a:ea typeface="Calibri"/>
                <a:cs typeface="Calibri"/>
                <a:sym typeface="Calibri"/>
              </a:rPr>
              <a:t>;M2 = 201H</a:t>
            </a:r>
            <a:endParaRPr/>
          </a:p>
          <a:p>
            <a:pPr marL="0" marR="0" lvl="0" indent="0" algn="l" rtl="0">
              <a:lnSpc>
                <a:spcPct val="90000"/>
              </a:lnSpc>
              <a:spcBef>
                <a:spcPts val="0"/>
              </a:spcBef>
              <a:spcAft>
                <a:spcPts val="0"/>
              </a:spcAft>
              <a:buClr>
                <a:srgbClr val="FF0000"/>
              </a:buClr>
              <a:buSzPct val="100000"/>
              <a:buFont typeface="Calibri"/>
              <a:buNone/>
            </a:pPr>
            <a:r>
              <a:rPr lang="en-US" sz="2800">
                <a:solidFill>
                  <a:srgbClr val="FF0000"/>
                </a:solidFill>
                <a:latin typeface="Calibri"/>
                <a:ea typeface="Calibri"/>
                <a:cs typeface="Calibri"/>
                <a:sym typeface="Calibri"/>
              </a:rPr>
              <a:t>                         </a:t>
            </a:r>
            <a:r>
              <a:rPr lang="en-US" sz="2800">
                <a:solidFill>
                  <a:schemeClr val="dk1"/>
                </a:solidFill>
                <a:latin typeface="Calibri"/>
                <a:ea typeface="Calibri"/>
                <a:cs typeface="Calibri"/>
                <a:sym typeface="Calibri"/>
              </a:rPr>
              <a:t>;</a:t>
            </a:r>
            <a:r>
              <a:rPr lang="en-US" sz="2800">
                <a:solidFill>
                  <a:srgbClr val="FF0000"/>
                </a:solidFill>
                <a:latin typeface="Calibri"/>
                <a:ea typeface="Calibri"/>
                <a:cs typeface="Calibri"/>
                <a:sym typeface="Calibri"/>
              </a:rPr>
              <a:t> </a:t>
            </a:r>
            <a:r>
              <a:rPr lang="en-US" sz="2800">
                <a:solidFill>
                  <a:schemeClr val="dk1"/>
                </a:solidFill>
                <a:latin typeface="Calibri"/>
                <a:ea typeface="Calibri"/>
                <a:cs typeface="Calibri"/>
                <a:sym typeface="Calibri"/>
              </a:rPr>
              <a:t>[AX] = 01101101</a:t>
            </a:r>
            <a:endParaRPr/>
          </a:p>
        </p:txBody>
      </p:sp>
      <p:sp>
        <p:nvSpPr>
          <p:cNvPr id="1046" name="Google Shape;1046;p119"/>
          <p:cNvSpPr/>
          <p:nvPr/>
        </p:nvSpPr>
        <p:spPr>
          <a:xfrm>
            <a:off x="5193403" y="1429555"/>
            <a:ext cx="1507340" cy="259390"/>
          </a:xfrm>
          <a:prstGeom prst="rightArrow">
            <a:avLst>
              <a:gd name="adj1" fmla="val 50000"/>
              <a:gd name="adj2" fmla="val 50000"/>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7" name="Google Shape;1047;p119"/>
          <p:cNvSpPr/>
          <p:nvPr/>
        </p:nvSpPr>
        <p:spPr>
          <a:xfrm>
            <a:off x="5173626" y="2266278"/>
            <a:ext cx="1527117" cy="321736"/>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8" name="Google Shape;1048;p119"/>
          <p:cNvSpPr/>
          <p:nvPr/>
        </p:nvSpPr>
        <p:spPr>
          <a:xfrm>
            <a:off x="5193402" y="4084806"/>
            <a:ext cx="1406617" cy="141651"/>
          </a:xfrm>
          <a:prstGeom prst="righ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9" name="Google Shape;1049;p119"/>
          <p:cNvSpPr/>
          <p:nvPr/>
        </p:nvSpPr>
        <p:spPr>
          <a:xfrm>
            <a:off x="5193404" y="4325849"/>
            <a:ext cx="1372401" cy="185044"/>
          </a:xfrm>
          <a:prstGeom prst="lef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1050" name="Google Shape;1050;p119"/>
          <p:cNvGraphicFramePr/>
          <p:nvPr/>
        </p:nvGraphicFramePr>
        <p:xfrm>
          <a:off x="6700743" y="1125824"/>
          <a:ext cx="5491250" cy="4304750"/>
        </p:xfrm>
        <a:graphic>
          <a:graphicData uri="http://schemas.openxmlformats.org/drawingml/2006/table">
            <a:tbl>
              <a:tblPr firstRow="1" firstCol="1" bandRow="1">
                <a:noFill/>
              </a:tblPr>
              <a:tblGrid>
                <a:gridCol w="1915225">
                  <a:extLst>
                    <a:ext uri="{9D8B030D-6E8A-4147-A177-3AD203B41FA5}">
                      <a16:colId xmlns="" xmlns:a16="http://schemas.microsoft.com/office/drawing/2014/main" val="20000"/>
                    </a:ext>
                  </a:extLst>
                </a:gridCol>
                <a:gridCol w="3576025">
                  <a:extLst>
                    <a:ext uri="{9D8B030D-6E8A-4147-A177-3AD203B41FA5}">
                      <a16:colId xmlns="" xmlns:a16="http://schemas.microsoft.com/office/drawing/2014/main" val="20001"/>
                    </a:ext>
                  </a:extLst>
                </a:gridCol>
              </a:tblGrid>
              <a:tr h="430475">
                <a:tc>
                  <a:txBody>
                    <a:bodyPr/>
                    <a:lstStyle/>
                    <a:p>
                      <a:pPr marL="0" marR="0" lvl="0" indent="0" algn="ctr" rtl="0">
                        <a:lnSpc>
                          <a:spcPct val="107000"/>
                        </a:lnSpc>
                        <a:spcBef>
                          <a:spcPts val="0"/>
                        </a:spcBef>
                        <a:spcAft>
                          <a:spcPts val="0"/>
                        </a:spcAft>
                        <a:buNone/>
                      </a:pPr>
                      <a:r>
                        <a:rPr lang="en-US" sz="2000"/>
                        <a:t>ADDRESS</a:t>
                      </a:r>
                      <a:endParaRPr sz="20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CONTENTS</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0"/>
                  </a:ext>
                </a:extLst>
              </a:tr>
              <a:tr h="430475">
                <a:tc>
                  <a:txBody>
                    <a:bodyPr/>
                    <a:lstStyle/>
                    <a:p>
                      <a:pPr marL="0" marR="0" lvl="0" indent="0" algn="ctr" rtl="0">
                        <a:lnSpc>
                          <a:spcPct val="107000"/>
                        </a:lnSpc>
                        <a:spcBef>
                          <a:spcPts val="0"/>
                        </a:spcBef>
                        <a:spcAft>
                          <a:spcPts val="0"/>
                        </a:spcAft>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1"/>
                  </a:ext>
                </a:extLst>
              </a:tr>
              <a:tr h="430475">
                <a:tc>
                  <a:txBody>
                    <a:bodyPr/>
                    <a:lstStyle/>
                    <a:p>
                      <a:pPr marL="0" marR="0" lvl="0" indent="0" algn="ctr" rtl="0">
                        <a:lnSpc>
                          <a:spcPct val="107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2"/>
                  </a:ext>
                </a:extLst>
              </a:tr>
              <a:tr h="430475">
                <a:tc>
                  <a:txBody>
                    <a:bodyPr/>
                    <a:lstStyle/>
                    <a:p>
                      <a:pPr marL="0" marR="0" lvl="0" indent="0" algn="ctr" rtl="0">
                        <a:lnSpc>
                          <a:spcPct val="107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3"/>
                  </a:ext>
                </a:extLst>
              </a:tr>
              <a:tr h="430475">
                <a:tc>
                  <a:txBody>
                    <a:bodyPr/>
                    <a:lstStyle/>
                    <a:p>
                      <a:pPr marL="0" marR="0" lvl="0" indent="0" algn="ctr" rtl="0">
                        <a:lnSpc>
                          <a:spcPct val="107000"/>
                        </a:lnSpc>
                        <a:spcBef>
                          <a:spcPts val="0"/>
                        </a:spcBef>
                        <a:spcAft>
                          <a:spcPts val="0"/>
                        </a:spcAft>
                        <a:buClr>
                          <a:schemeClr val="dk1"/>
                        </a:buClr>
                        <a:buSzPts val="2000"/>
                        <a:buFont typeface="Calibri"/>
                        <a:buNone/>
                      </a:pP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4"/>
                  </a:ext>
                </a:extLst>
              </a:tr>
              <a:tr h="430475">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5"/>
                  </a:ext>
                </a:extLst>
              </a:tr>
              <a:tr h="430475">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6"/>
                  </a:ext>
                </a:extLst>
              </a:tr>
              <a:tr h="430475">
                <a:tc>
                  <a:txBody>
                    <a:bodyPr/>
                    <a:lstStyle/>
                    <a:p>
                      <a:pPr marL="0" marR="0" lvl="0" indent="0" algn="ctr" rtl="0">
                        <a:lnSpc>
                          <a:spcPct val="107000"/>
                        </a:lnSpc>
                        <a:spcBef>
                          <a:spcPts val="0"/>
                        </a:spcBef>
                        <a:spcAft>
                          <a:spcPts val="0"/>
                        </a:spcAft>
                        <a:buNone/>
                      </a:pPr>
                      <a:r>
                        <a:rPr lang="en-US" sz="2000">
                          <a:solidFill>
                            <a:schemeClr val="dk1"/>
                          </a:solidFill>
                        </a:rPr>
                        <a:t>200H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11000101 </a:t>
                      </a:r>
                      <a:r>
                        <a:rPr lang="en-US" sz="2000"/>
                        <a:t>(DATA-1)</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7"/>
                  </a:ext>
                </a:extLst>
              </a:tr>
              <a:tr h="430475">
                <a:tc>
                  <a:txBody>
                    <a:bodyPr/>
                    <a:lstStyle/>
                    <a:p>
                      <a:pPr marL="0" marR="0" lvl="0" indent="0" algn="ctr" rtl="0">
                        <a:lnSpc>
                          <a:spcPct val="107000"/>
                        </a:lnSpc>
                        <a:spcBef>
                          <a:spcPts val="0"/>
                        </a:spcBef>
                        <a:spcAft>
                          <a:spcPts val="0"/>
                        </a:spcAft>
                        <a:buNone/>
                      </a:pPr>
                      <a:r>
                        <a:rPr lang="en-US" sz="2000">
                          <a:solidFill>
                            <a:srgbClr val="FF0000"/>
                          </a:solidFill>
                        </a:rPr>
                        <a:t>201H</a:t>
                      </a:r>
                      <a:endParaRPr sz="2000">
                        <a:solidFill>
                          <a:srgbClr val="FF0000"/>
                        </a:solidFill>
                        <a:latin typeface="Calibri"/>
                        <a:ea typeface="Calibri"/>
                        <a:cs typeface="Calibri"/>
                        <a:sym typeface="Calibri"/>
                      </a:endParaRPr>
                    </a:p>
                  </a:txBody>
                  <a:tcPr marL="68575" marR="68575" marT="0" marB="0"/>
                </a:tc>
                <a:tc>
                  <a:txBody>
                    <a:bodyPr/>
                    <a:lstStyle/>
                    <a:p>
                      <a:pPr marL="0" marR="0" lvl="0" indent="0" algn="ctr" rtl="0">
                        <a:lnSpc>
                          <a:spcPct val="100000"/>
                        </a:lnSpc>
                        <a:spcBef>
                          <a:spcPts val="0"/>
                        </a:spcBef>
                        <a:spcAft>
                          <a:spcPts val="0"/>
                        </a:spcAft>
                        <a:buClr>
                          <a:srgbClr val="7030A0"/>
                        </a:buClr>
                        <a:buSzPts val="2000"/>
                        <a:buFont typeface="Calibri"/>
                        <a:buNone/>
                      </a:pPr>
                      <a:r>
                        <a:rPr lang="en-US" sz="2000" b="1">
                          <a:solidFill>
                            <a:srgbClr val="7030A0"/>
                          </a:solidFill>
                        </a:rPr>
                        <a:t>11000001 </a:t>
                      </a:r>
                      <a:r>
                        <a:rPr lang="en-US" sz="2000"/>
                        <a:t>(DATA-2) </a:t>
                      </a:r>
                      <a:r>
                        <a:rPr lang="en-US" sz="2000" b="1">
                          <a:solidFill>
                            <a:schemeClr val="accent2"/>
                          </a:solidFill>
                        </a:rPr>
                        <a:t>01101101</a:t>
                      </a:r>
                      <a:endParaRPr/>
                    </a:p>
                  </a:txBody>
                  <a:tcPr marL="68575" marR="68575" marT="0" marB="0"/>
                </a:tc>
                <a:extLst>
                  <a:ext uri="{0D108BD9-81ED-4DB2-BD59-A6C34878D82A}">
                    <a16:rowId xmlns="" xmlns:a16="http://schemas.microsoft.com/office/drawing/2014/main" val="10008"/>
                  </a:ext>
                </a:extLst>
              </a:tr>
              <a:tr h="430475">
                <a:tc>
                  <a:txBody>
                    <a:bodyPr/>
                    <a:lstStyle/>
                    <a:p>
                      <a:pPr marL="0" marR="0" lvl="0" indent="0" algn="ctr" rtl="0">
                        <a:lnSpc>
                          <a:spcPct val="107000"/>
                        </a:lnSpc>
                        <a:spcBef>
                          <a:spcPts val="0"/>
                        </a:spcBef>
                        <a:spcAft>
                          <a:spcPts val="0"/>
                        </a:spcAft>
                        <a:buNone/>
                      </a:pPr>
                      <a:r>
                        <a:rPr lang="en-US" sz="2000">
                          <a:solidFill>
                            <a:schemeClr val="dk1"/>
                          </a:solidFill>
                        </a:rPr>
                        <a:t>202H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11000111 </a:t>
                      </a:r>
                      <a:r>
                        <a:rPr lang="en-US" sz="2000"/>
                        <a:t>(DATA-3)</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9"/>
                  </a:ext>
                </a:extLst>
              </a:tr>
            </a:tbl>
          </a:graphicData>
        </a:graphic>
      </p:graphicFrame>
      <p:sp>
        <p:nvSpPr>
          <p:cNvPr id="1051" name="Google Shape;1051;p119"/>
          <p:cNvSpPr/>
          <p:nvPr/>
        </p:nvSpPr>
        <p:spPr>
          <a:xfrm>
            <a:off x="3461657" y="2266278"/>
            <a:ext cx="1233363" cy="50268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52" name="Google Shape;1052;p119"/>
          <p:cNvCxnSpPr/>
          <p:nvPr/>
        </p:nvCxnSpPr>
        <p:spPr>
          <a:xfrm>
            <a:off x="4695020" y="2588014"/>
            <a:ext cx="6506380" cy="2153554"/>
          </a:xfrm>
          <a:prstGeom prst="straightConnector1">
            <a:avLst/>
          </a:prstGeom>
          <a:noFill/>
          <a:ln w="28575" cap="flat" cmpd="sng">
            <a:solidFill>
              <a:srgbClr val="FF0000"/>
            </a:solidFill>
            <a:prstDash val="solid"/>
            <a:miter lim="800000"/>
            <a:headEnd type="none" w="sm" len="sm"/>
            <a:tailEnd type="triangle" w="med" len="med"/>
          </a:ln>
        </p:spPr>
      </p:cxnSp>
      <p:cxnSp>
        <p:nvCxnSpPr>
          <p:cNvPr id="1053" name="Google Shape;1053;p119"/>
          <p:cNvCxnSpPr/>
          <p:nvPr/>
        </p:nvCxnSpPr>
        <p:spPr>
          <a:xfrm>
            <a:off x="8737681" y="4741568"/>
            <a:ext cx="1435137" cy="0"/>
          </a:xfrm>
          <a:prstGeom prst="straightConnector1">
            <a:avLst/>
          </a:prstGeom>
          <a:noFill/>
          <a:ln w="28575" cap="flat" cmpd="sng">
            <a:solidFill>
              <a:srgbClr val="FF0000"/>
            </a:solidFill>
            <a:prstDash val="solid"/>
            <a:miter lim="800000"/>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20"/>
          <p:cNvSpPr/>
          <p:nvPr/>
        </p:nvSpPr>
        <p:spPr>
          <a:xfrm>
            <a:off x="206059" y="1125826"/>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9" name="Google Shape;1059;p120"/>
          <p:cNvSpPr txBox="1"/>
          <p:nvPr/>
        </p:nvSpPr>
        <p:spPr>
          <a:xfrm>
            <a:off x="5909005" y="2460695"/>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060" name="Google Shape;1060;p120"/>
          <p:cNvSpPr txBox="1"/>
          <p:nvPr/>
        </p:nvSpPr>
        <p:spPr>
          <a:xfrm>
            <a:off x="5767282" y="1623645"/>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061" name="Google Shape;1061;p120"/>
          <p:cNvSpPr txBox="1"/>
          <p:nvPr/>
        </p:nvSpPr>
        <p:spPr>
          <a:xfrm>
            <a:off x="2173785" y="525167"/>
            <a:ext cx="105189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000"/>
              <a:buFont typeface="Calibri"/>
              <a:buNone/>
            </a:pPr>
            <a:r>
              <a:rPr lang="en-US" sz="4000">
                <a:solidFill>
                  <a:srgbClr val="FF0000"/>
                </a:solidFill>
                <a:latin typeface="Calibri"/>
                <a:ea typeface="Calibri"/>
                <a:cs typeface="Calibri"/>
                <a:sym typeface="Calibri"/>
              </a:rPr>
              <a:t>CPU</a:t>
            </a:r>
            <a:endParaRPr/>
          </a:p>
        </p:txBody>
      </p:sp>
      <p:sp>
        <p:nvSpPr>
          <p:cNvPr id="1062" name="Google Shape;1062;p120"/>
          <p:cNvSpPr txBox="1"/>
          <p:nvPr/>
        </p:nvSpPr>
        <p:spPr>
          <a:xfrm>
            <a:off x="8737681" y="0"/>
            <a:ext cx="143513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800"/>
              <a:buFont typeface="Calibri"/>
              <a:buNone/>
            </a:pPr>
            <a:r>
              <a:rPr lang="en-US" sz="2800">
                <a:solidFill>
                  <a:srgbClr val="FF0000"/>
                </a:solidFill>
                <a:latin typeface="Calibri"/>
                <a:ea typeface="Calibri"/>
                <a:cs typeface="Calibri"/>
                <a:sym typeface="Calibri"/>
              </a:rPr>
              <a:t>Memory</a:t>
            </a:r>
            <a:endParaRPr/>
          </a:p>
        </p:txBody>
      </p:sp>
      <p:sp>
        <p:nvSpPr>
          <p:cNvPr id="1063" name="Google Shape;1063;p120"/>
          <p:cNvSpPr/>
          <p:nvPr/>
        </p:nvSpPr>
        <p:spPr>
          <a:xfrm>
            <a:off x="487471" y="2543416"/>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4" name="Google Shape;1064;p120"/>
          <p:cNvSpPr/>
          <p:nvPr/>
        </p:nvSpPr>
        <p:spPr>
          <a:xfrm>
            <a:off x="510365" y="3781848"/>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5" name="Google Shape;1065;p120"/>
          <p:cNvSpPr/>
          <p:nvPr/>
        </p:nvSpPr>
        <p:spPr>
          <a:xfrm>
            <a:off x="3153465" y="3773193"/>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120"/>
          <p:cNvSpPr txBox="1"/>
          <p:nvPr/>
        </p:nvSpPr>
        <p:spPr>
          <a:xfrm>
            <a:off x="3817279" y="404179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067" name="Google Shape;1067;p120"/>
          <p:cNvSpPr txBox="1"/>
          <p:nvPr/>
        </p:nvSpPr>
        <p:spPr>
          <a:xfrm>
            <a:off x="1046074" y="2567383"/>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068" name="Google Shape;1068;p120"/>
          <p:cNvSpPr txBox="1"/>
          <p:nvPr/>
        </p:nvSpPr>
        <p:spPr>
          <a:xfrm>
            <a:off x="1195070" y="3956517"/>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069" name="Google Shape;1069;p120"/>
          <p:cNvSpPr/>
          <p:nvPr/>
        </p:nvSpPr>
        <p:spPr>
          <a:xfrm>
            <a:off x="3145703" y="2939757"/>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0" name="Google Shape;1070;p120"/>
          <p:cNvSpPr txBox="1"/>
          <p:nvPr/>
        </p:nvSpPr>
        <p:spPr>
          <a:xfrm>
            <a:off x="3927378" y="2981790"/>
            <a:ext cx="36740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IR</a:t>
            </a:r>
            <a:endParaRPr/>
          </a:p>
        </p:txBody>
      </p:sp>
      <p:sp>
        <p:nvSpPr>
          <p:cNvPr id="1071" name="Google Shape;1071;p120"/>
          <p:cNvSpPr/>
          <p:nvPr/>
        </p:nvSpPr>
        <p:spPr>
          <a:xfrm>
            <a:off x="560636"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1072;p120"/>
          <p:cNvSpPr txBox="1"/>
          <p:nvPr/>
        </p:nvSpPr>
        <p:spPr>
          <a:xfrm>
            <a:off x="1159344" y="1397331"/>
            <a:ext cx="42672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a:t>
            </a:r>
            <a:endParaRPr/>
          </a:p>
        </p:txBody>
      </p:sp>
      <p:sp>
        <p:nvSpPr>
          <p:cNvPr id="1073" name="Google Shape;1073;p120"/>
          <p:cNvSpPr txBox="1">
            <a:spLocks noGrp="1"/>
          </p:cNvSpPr>
          <p:nvPr>
            <p:ph type="title"/>
          </p:nvPr>
        </p:nvSpPr>
        <p:spPr>
          <a:xfrm>
            <a:off x="206059" y="64318"/>
            <a:ext cx="4987344" cy="4746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Computer Components</a:t>
            </a:r>
            <a:endParaRPr/>
          </a:p>
        </p:txBody>
      </p:sp>
      <p:sp>
        <p:nvSpPr>
          <p:cNvPr id="1074" name="Google Shape;1074;p120"/>
          <p:cNvSpPr/>
          <p:nvPr/>
        </p:nvSpPr>
        <p:spPr>
          <a:xfrm>
            <a:off x="3108713"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1075;p120"/>
          <p:cNvSpPr txBox="1"/>
          <p:nvPr/>
        </p:nvSpPr>
        <p:spPr>
          <a:xfrm>
            <a:off x="3741253" y="1420031"/>
            <a:ext cx="63992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a:t>
            </a:r>
            <a:endParaRPr sz="1800">
              <a:solidFill>
                <a:schemeClr val="dk1"/>
              </a:solidFill>
              <a:latin typeface="Calibri"/>
              <a:ea typeface="Calibri"/>
              <a:cs typeface="Calibri"/>
              <a:sym typeface="Calibri"/>
            </a:endParaRPr>
          </a:p>
        </p:txBody>
      </p:sp>
      <p:sp>
        <p:nvSpPr>
          <p:cNvPr id="1076" name="Google Shape;1076;p120"/>
          <p:cNvSpPr txBox="1"/>
          <p:nvPr/>
        </p:nvSpPr>
        <p:spPr>
          <a:xfrm>
            <a:off x="5722279" y="448682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077" name="Google Shape;1077;p120"/>
          <p:cNvSpPr/>
          <p:nvPr/>
        </p:nvSpPr>
        <p:spPr>
          <a:xfrm>
            <a:off x="3113758" y="217615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8" name="Google Shape;1078;p120"/>
          <p:cNvSpPr txBox="1"/>
          <p:nvPr/>
        </p:nvSpPr>
        <p:spPr>
          <a:xfrm>
            <a:off x="3778845" y="2214704"/>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079" name="Google Shape;1079;p120"/>
          <p:cNvSpPr txBox="1"/>
          <p:nvPr/>
        </p:nvSpPr>
        <p:spPr>
          <a:xfrm>
            <a:off x="120173" y="5329269"/>
            <a:ext cx="4534234" cy="1248448"/>
          </a:xfrm>
          <a:prstGeom prst="rect">
            <a:avLst/>
          </a:prstGeom>
          <a:noFill/>
          <a:ln>
            <a:noFill/>
          </a:ln>
        </p:spPr>
        <p:txBody>
          <a:bodyPr spcFirstLastPara="1" wrap="square" lIns="91425" tIns="45700" rIns="91425" bIns="45700" anchor="ctr" anchorCtr="0">
            <a:normAutofit fontScale="97500"/>
          </a:bodyPr>
          <a:lstStyle/>
          <a:p>
            <a:pPr marL="0" marR="0" lvl="0" indent="0" algn="l" rtl="0">
              <a:lnSpc>
                <a:spcPct val="90000"/>
              </a:lnSpc>
              <a:spcBef>
                <a:spcPts val="0"/>
              </a:spcBef>
              <a:spcAft>
                <a:spcPts val="0"/>
              </a:spcAft>
              <a:buClr>
                <a:srgbClr val="FF0000"/>
              </a:buClr>
              <a:buSzPct val="100000"/>
              <a:buFont typeface="Calibri"/>
              <a:buNone/>
            </a:pPr>
            <a:r>
              <a:rPr lang="en-US" sz="2800">
                <a:solidFill>
                  <a:srgbClr val="FF0000"/>
                </a:solidFill>
                <a:latin typeface="Calibri"/>
                <a:ea typeface="Calibri"/>
                <a:cs typeface="Calibri"/>
                <a:sym typeface="Calibri"/>
              </a:rPr>
              <a:t>PC</a:t>
            </a:r>
            <a:r>
              <a:rPr lang="en-US" sz="2800">
                <a:solidFill>
                  <a:schemeClr val="dk1"/>
                </a:solidFill>
                <a:latin typeface="Calibri"/>
                <a:ea typeface="Calibri"/>
                <a:cs typeface="Calibri"/>
                <a:sym typeface="Calibri"/>
              </a:rPr>
              <a:t>-Program counter</a:t>
            </a:r>
            <a:endParaRPr/>
          </a:p>
          <a:p>
            <a:pPr marL="0" marR="0" lvl="0" indent="0" algn="l" rtl="0">
              <a:lnSpc>
                <a:spcPct val="90000"/>
              </a:lnSpc>
              <a:spcBef>
                <a:spcPts val="0"/>
              </a:spcBef>
              <a:spcAft>
                <a:spcPts val="0"/>
              </a:spcAft>
              <a:buClr>
                <a:srgbClr val="FF0000"/>
              </a:buClr>
              <a:buSzPct val="100000"/>
              <a:buFont typeface="Calibri"/>
              <a:buNone/>
            </a:pPr>
            <a:r>
              <a:rPr lang="en-US" sz="2800">
                <a:solidFill>
                  <a:srgbClr val="FF0000"/>
                </a:solidFill>
                <a:latin typeface="Calibri"/>
                <a:ea typeface="Calibri"/>
                <a:cs typeface="Calibri"/>
                <a:sym typeface="Calibri"/>
              </a:rPr>
              <a:t>MAR</a:t>
            </a:r>
            <a:r>
              <a:rPr lang="en-US" sz="2800">
                <a:solidFill>
                  <a:schemeClr val="dk1"/>
                </a:solidFill>
                <a:latin typeface="Calibri"/>
                <a:ea typeface="Calibri"/>
                <a:cs typeface="Calibri"/>
                <a:sym typeface="Calibri"/>
              </a:rPr>
              <a:t>-Memory Address Register</a:t>
            </a:r>
            <a:endParaRPr/>
          </a:p>
        </p:txBody>
      </p:sp>
      <p:sp>
        <p:nvSpPr>
          <p:cNvPr id="1080" name="Google Shape;1080;p120"/>
          <p:cNvSpPr txBox="1"/>
          <p:nvPr/>
        </p:nvSpPr>
        <p:spPr>
          <a:xfrm>
            <a:off x="4699323" y="5348850"/>
            <a:ext cx="4347037" cy="1248448"/>
          </a:xfrm>
          <a:prstGeom prst="rect">
            <a:avLst/>
          </a:prstGeom>
          <a:noFill/>
          <a:ln>
            <a:noFill/>
          </a:ln>
        </p:spPr>
        <p:txBody>
          <a:bodyPr spcFirstLastPara="1" wrap="square" lIns="91425" tIns="45700" rIns="91425" bIns="45700" anchor="ctr" anchorCtr="0">
            <a:normAutofit fontScale="97500"/>
          </a:bodyPr>
          <a:lstStyle/>
          <a:p>
            <a:pPr marL="0" marR="0" lvl="0" indent="0" algn="l" rtl="0">
              <a:lnSpc>
                <a:spcPct val="90000"/>
              </a:lnSpc>
              <a:spcBef>
                <a:spcPts val="0"/>
              </a:spcBef>
              <a:spcAft>
                <a:spcPts val="0"/>
              </a:spcAft>
              <a:buClr>
                <a:srgbClr val="FF0000"/>
              </a:buClr>
              <a:buSzPct val="100000"/>
              <a:buFont typeface="Calibri"/>
              <a:buNone/>
            </a:pPr>
            <a:r>
              <a:rPr lang="en-US" sz="2800">
                <a:solidFill>
                  <a:srgbClr val="FF0000"/>
                </a:solidFill>
                <a:latin typeface="Calibri"/>
                <a:ea typeface="Calibri"/>
                <a:cs typeface="Calibri"/>
                <a:sym typeface="Calibri"/>
              </a:rPr>
              <a:t>IR</a:t>
            </a:r>
            <a:r>
              <a:rPr lang="en-US" sz="2800">
                <a:solidFill>
                  <a:schemeClr val="dk1"/>
                </a:solidFill>
                <a:latin typeface="Calibri"/>
                <a:ea typeface="Calibri"/>
                <a:cs typeface="Calibri"/>
                <a:sym typeface="Calibri"/>
              </a:rPr>
              <a:t>-Instruction Register</a:t>
            </a:r>
            <a:endParaRPr/>
          </a:p>
          <a:p>
            <a:pPr marL="0" marR="0" lvl="0" indent="0" algn="l" rtl="0">
              <a:lnSpc>
                <a:spcPct val="90000"/>
              </a:lnSpc>
              <a:spcBef>
                <a:spcPts val="0"/>
              </a:spcBef>
              <a:spcAft>
                <a:spcPts val="0"/>
              </a:spcAft>
              <a:buClr>
                <a:srgbClr val="FF0000"/>
              </a:buClr>
              <a:buSzPct val="100000"/>
              <a:buFont typeface="Calibri"/>
              <a:buNone/>
            </a:pPr>
            <a:r>
              <a:rPr lang="en-US" sz="2800">
                <a:solidFill>
                  <a:srgbClr val="FF0000"/>
                </a:solidFill>
                <a:latin typeface="Calibri"/>
                <a:ea typeface="Calibri"/>
                <a:cs typeface="Calibri"/>
                <a:sym typeface="Calibri"/>
              </a:rPr>
              <a:t>MDR</a:t>
            </a:r>
            <a:r>
              <a:rPr lang="en-US" sz="2800">
                <a:solidFill>
                  <a:schemeClr val="dk1"/>
                </a:solidFill>
                <a:latin typeface="Calibri"/>
                <a:ea typeface="Calibri"/>
                <a:cs typeface="Calibri"/>
                <a:sym typeface="Calibri"/>
              </a:rPr>
              <a:t>-Memory Data Register</a:t>
            </a:r>
            <a:endParaRPr/>
          </a:p>
        </p:txBody>
      </p:sp>
      <p:sp>
        <p:nvSpPr>
          <p:cNvPr id="1081" name="Google Shape;1081;p120"/>
          <p:cNvSpPr txBox="1"/>
          <p:nvPr/>
        </p:nvSpPr>
        <p:spPr>
          <a:xfrm>
            <a:off x="8737681" y="5372268"/>
            <a:ext cx="3454319" cy="1248448"/>
          </a:xfrm>
          <a:prstGeom prst="rect">
            <a:avLst/>
          </a:prstGeom>
          <a:noFill/>
          <a:ln>
            <a:noFill/>
          </a:ln>
        </p:spPr>
        <p:txBody>
          <a:bodyPr spcFirstLastPara="1" wrap="square" lIns="91425" tIns="45700" rIns="91425" bIns="45700" anchor="ctr" anchorCtr="0">
            <a:normAutofit fontScale="90000"/>
          </a:bodyPr>
          <a:lstStyle/>
          <a:p>
            <a:pPr marL="0" marR="0" lvl="0" indent="0" algn="l" rtl="0">
              <a:lnSpc>
                <a:spcPct val="90000"/>
              </a:lnSpc>
              <a:spcBef>
                <a:spcPts val="0"/>
              </a:spcBef>
              <a:spcAft>
                <a:spcPts val="0"/>
              </a:spcAft>
              <a:buClr>
                <a:srgbClr val="FF0000"/>
              </a:buClr>
              <a:buSzPct val="100000"/>
              <a:buFont typeface="Calibri"/>
              <a:buNone/>
            </a:pPr>
            <a:r>
              <a:rPr lang="en-US" sz="2800" b="1">
                <a:solidFill>
                  <a:srgbClr val="FF0000"/>
                </a:solidFill>
                <a:latin typeface="Calibri"/>
                <a:ea typeface="Calibri"/>
                <a:cs typeface="Calibri"/>
                <a:sym typeface="Calibri"/>
              </a:rPr>
              <a:t>Control Unit </a:t>
            </a:r>
            <a:r>
              <a:rPr lang="en-US" sz="2800">
                <a:solidFill>
                  <a:schemeClr val="dk1"/>
                </a:solidFill>
                <a:latin typeface="Calibri"/>
                <a:ea typeface="Calibri"/>
                <a:cs typeface="Calibri"/>
                <a:sym typeface="Calibri"/>
              </a:rPr>
              <a:t>decodes Instructions &amp; Generates control signals</a:t>
            </a:r>
            <a:endParaRPr/>
          </a:p>
        </p:txBody>
      </p:sp>
      <p:sp>
        <p:nvSpPr>
          <p:cNvPr id="1082" name="Google Shape;1082;p120"/>
          <p:cNvSpPr/>
          <p:nvPr/>
        </p:nvSpPr>
        <p:spPr>
          <a:xfrm>
            <a:off x="5193403" y="1429555"/>
            <a:ext cx="1507340" cy="259390"/>
          </a:xfrm>
          <a:prstGeom prst="rightArrow">
            <a:avLst>
              <a:gd name="adj1" fmla="val 50000"/>
              <a:gd name="adj2" fmla="val 50000"/>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3" name="Google Shape;1083;p120"/>
          <p:cNvSpPr/>
          <p:nvPr/>
        </p:nvSpPr>
        <p:spPr>
          <a:xfrm>
            <a:off x="5173626" y="2266278"/>
            <a:ext cx="1527117" cy="321736"/>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4" name="Google Shape;1084;p120"/>
          <p:cNvSpPr/>
          <p:nvPr/>
        </p:nvSpPr>
        <p:spPr>
          <a:xfrm>
            <a:off x="5193402" y="4084806"/>
            <a:ext cx="1406617" cy="141651"/>
          </a:xfrm>
          <a:prstGeom prst="righ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5" name="Google Shape;1085;p120"/>
          <p:cNvSpPr/>
          <p:nvPr/>
        </p:nvSpPr>
        <p:spPr>
          <a:xfrm>
            <a:off x="5193404" y="4325849"/>
            <a:ext cx="1372401" cy="185044"/>
          </a:xfrm>
          <a:prstGeom prst="leftArrow">
            <a:avLst>
              <a:gd name="adj1" fmla="val 50000"/>
              <a:gd name="adj2" fmla="val 50000"/>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1086" name="Google Shape;1086;p120"/>
          <p:cNvGraphicFramePr/>
          <p:nvPr/>
        </p:nvGraphicFramePr>
        <p:xfrm>
          <a:off x="6700743" y="611006"/>
          <a:ext cx="5158750" cy="4779288"/>
        </p:xfrm>
        <a:graphic>
          <a:graphicData uri="http://schemas.openxmlformats.org/drawingml/2006/table">
            <a:tbl>
              <a:tblPr firstRow="1" firstCol="1" bandRow="1">
                <a:noFill/>
              </a:tblPr>
              <a:tblGrid>
                <a:gridCol w="1966750">
                  <a:extLst>
                    <a:ext uri="{9D8B030D-6E8A-4147-A177-3AD203B41FA5}">
                      <a16:colId xmlns="" xmlns:a16="http://schemas.microsoft.com/office/drawing/2014/main" val="20000"/>
                    </a:ext>
                  </a:extLst>
                </a:gridCol>
                <a:gridCol w="3192000">
                  <a:extLst>
                    <a:ext uri="{9D8B030D-6E8A-4147-A177-3AD203B41FA5}">
                      <a16:colId xmlns="" xmlns:a16="http://schemas.microsoft.com/office/drawing/2014/main" val="20001"/>
                    </a:ext>
                  </a:extLst>
                </a:gridCol>
              </a:tblGrid>
              <a:tr h="361700">
                <a:tc>
                  <a:txBody>
                    <a:bodyPr/>
                    <a:lstStyle/>
                    <a:p>
                      <a:pPr marL="0" marR="0" lvl="0" indent="0" algn="ctr" rtl="0">
                        <a:lnSpc>
                          <a:spcPct val="107000"/>
                        </a:lnSpc>
                        <a:spcBef>
                          <a:spcPts val="0"/>
                        </a:spcBef>
                        <a:spcAft>
                          <a:spcPts val="0"/>
                        </a:spcAft>
                        <a:buNone/>
                      </a:pPr>
                      <a:r>
                        <a:rPr lang="en-US" sz="2000"/>
                        <a:t>ADDRESS</a:t>
                      </a:r>
                      <a:endParaRPr sz="200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CONTENTS</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0"/>
                  </a:ext>
                </a:extLst>
              </a:tr>
              <a:tr h="361700">
                <a:tc>
                  <a:txBody>
                    <a:bodyPr/>
                    <a:lstStyle/>
                    <a:p>
                      <a:pPr marL="0" marR="0" lvl="0" indent="0" algn="ctr" rtl="0">
                        <a:lnSpc>
                          <a:spcPct val="107000"/>
                        </a:lnSpc>
                        <a:spcBef>
                          <a:spcPts val="0"/>
                        </a:spcBef>
                        <a:spcAft>
                          <a:spcPts val="0"/>
                        </a:spcAft>
                        <a:buNone/>
                      </a:pPr>
                      <a:r>
                        <a:rPr lang="en-US" sz="2000">
                          <a:solidFill>
                            <a:schemeClr val="dk1"/>
                          </a:solidFill>
                        </a:rPr>
                        <a:t>000100100101</a:t>
                      </a:r>
                      <a:endParaRPr/>
                    </a:p>
                    <a:p>
                      <a:pPr marL="0" marR="0" lvl="0" indent="0" algn="ctr" rtl="0">
                        <a:lnSpc>
                          <a:spcPct val="107000"/>
                        </a:lnSpc>
                        <a:spcBef>
                          <a:spcPts val="0"/>
                        </a:spcBef>
                        <a:spcAft>
                          <a:spcPts val="0"/>
                        </a:spcAft>
                        <a:buNone/>
                      </a:pPr>
                      <a:r>
                        <a:rPr lang="en-US" sz="2000">
                          <a:solidFill>
                            <a:schemeClr val="dk1"/>
                          </a:solidFill>
                        </a:rPr>
                        <a:t>(125H)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FF0000"/>
                          </a:solidFill>
                        </a:rPr>
                        <a:t>11001101</a:t>
                      </a:r>
                      <a:r>
                        <a:rPr lang="en-US" sz="2000"/>
                        <a:t> </a:t>
                      </a:r>
                      <a:endParaRPr sz="2000"/>
                    </a:p>
                    <a:p>
                      <a:pPr marL="0" marR="0" lvl="0" indent="0" algn="l" rtl="0">
                        <a:lnSpc>
                          <a:spcPct val="107000"/>
                        </a:lnSpc>
                        <a:spcBef>
                          <a:spcPts val="0"/>
                        </a:spcBef>
                        <a:spcAft>
                          <a:spcPts val="0"/>
                        </a:spcAft>
                        <a:buNone/>
                      </a:pPr>
                      <a:r>
                        <a:rPr lang="en-US" sz="1600"/>
                        <a:t>(Machine code of Instruction-1)</a:t>
                      </a: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1"/>
                  </a:ext>
                </a:extLst>
              </a:tr>
              <a:tr h="361700">
                <a:tc>
                  <a:txBody>
                    <a:bodyPr/>
                    <a:lstStyle/>
                    <a:p>
                      <a:pPr marL="0" marR="0" lvl="0" indent="0" algn="ctr" rtl="0">
                        <a:lnSpc>
                          <a:spcPct val="107000"/>
                        </a:lnSpc>
                        <a:spcBef>
                          <a:spcPts val="0"/>
                        </a:spcBef>
                        <a:spcAft>
                          <a:spcPts val="0"/>
                        </a:spcAft>
                        <a:buClr>
                          <a:schemeClr val="dk1"/>
                        </a:buClr>
                        <a:buSzPts val="2000"/>
                        <a:buFont typeface="Calibri"/>
                        <a:buNone/>
                      </a:pPr>
                      <a:r>
                        <a:rPr lang="en-US" sz="2000">
                          <a:solidFill>
                            <a:schemeClr val="dk1"/>
                          </a:solidFill>
                        </a:rPr>
                        <a:t>000100100110</a:t>
                      </a:r>
                      <a:endParaRPr/>
                    </a:p>
                    <a:p>
                      <a:pPr marL="0" marR="0" lvl="0" indent="0" algn="ctr" rtl="0">
                        <a:lnSpc>
                          <a:spcPct val="107000"/>
                        </a:lnSpc>
                        <a:spcBef>
                          <a:spcPts val="0"/>
                        </a:spcBef>
                        <a:spcAft>
                          <a:spcPts val="0"/>
                        </a:spcAft>
                        <a:buNone/>
                      </a:pPr>
                      <a:r>
                        <a:rPr lang="en-US" sz="2000">
                          <a:solidFill>
                            <a:schemeClr val="dk1"/>
                          </a:solidFill>
                        </a:rPr>
                        <a:t>(126H)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FF0000"/>
                          </a:solidFill>
                        </a:rPr>
                        <a:t>10001101</a:t>
                      </a:r>
                      <a:r>
                        <a:rPr lang="en-US" sz="2000"/>
                        <a:t> </a:t>
                      </a:r>
                      <a:endParaRPr sz="2000"/>
                    </a:p>
                    <a:p>
                      <a:pPr marL="0" marR="0" lvl="0" indent="0" algn="l" rtl="0">
                        <a:lnSpc>
                          <a:spcPct val="107000"/>
                        </a:lnSpc>
                        <a:spcBef>
                          <a:spcPts val="0"/>
                        </a:spcBef>
                        <a:spcAft>
                          <a:spcPts val="0"/>
                        </a:spcAft>
                        <a:buNone/>
                      </a:pPr>
                      <a:r>
                        <a:rPr lang="en-US" sz="1600"/>
                        <a:t>(Machine code of Instruction-2)</a:t>
                      </a: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2"/>
                  </a:ext>
                </a:extLst>
              </a:tr>
              <a:tr h="361700">
                <a:tc>
                  <a:txBody>
                    <a:bodyPr/>
                    <a:lstStyle/>
                    <a:p>
                      <a:pPr marL="0" marR="0" lvl="0" indent="0" algn="ctr" rtl="0">
                        <a:lnSpc>
                          <a:spcPct val="107000"/>
                        </a:lnSpc>
                        <a:spcBef>
                          <a:spcPts val="0"/>
                        </a:spcBef>
                        <a:spcAft>
                          <a:spcPts val="0"/>
                        </a:spcAft>
                        <a:buClr>
                          <a:schemeClr val="dk1"/>
                        </a:buClr>
                        <a:buSzPts val="2000"/>
                        <a:buFont typeface="Calibri"/>
                        <a:buNone/>
                      </a:pPr>
                      <a:r>
                        <a:rPr lang="en-US" sz="2000">
                          <a:solidFill>
                            <a:schemeClr val="dk1"/>
                          </a:solidFill>
                        </a:rPr>
                        <a:t>000100100111</a:t>
                      </a:r>
                      <a:endParaRPr/>
                    </a:p>
                    <a:p>
                      <a:pPr marL="0" marR="0" lvl="0" indent="0" algn="ctr" rtl="0">
                        <a:lnSpc>
                          <a:spcPct val="107000"/>
                        </a:lnSpc>
                        <a:spcBef>
                          <a:spcPts val="0"/>
                        </a:spcBef>
                        <a:spcAft>
                          <a:spcPts val="0"/>
                        </a:spcAft>
                        <a:buNone/>
                      </a:pPr>
                      <a:r>
                        <a:rPr lang="en-US" sz="2000">
                          <a:solidFill>
                            <a:schemeClr val="dk1"/>
                          </a:solidFill>
                        </a:rPr>
                        <a:t>(127H)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FF0000"/>
                          </a:solidFill>
                        </a:rPr>
                        <a:t>11101101</a:t>
                      </a:r>
                      <a:r>
                        <a:rPr lang="en-US" sz="2000"/>
                        <a:t> </a:t>
                      </a:r>
                      <a:endParaRPr sz="2000"/>
                    </a:p>
                    <a:p>
                      <a:pPr marL="0" marR="0" lvl="0" indent="0" algn="l" rtl="0">
                        <a:lnSpc>
                          <a:spcPct val="107000"/>
                        </a:lnSpc>
                        <a:spcBef>
                          <a:spcPts val="0"/>
                        </a:spcBef>
                        <a:spcAft>
                          <a:spcPts val="0"/>
                        </a:spcAft>
                        <a:buNone/>
                      </a:pPr>
                      <a:r>
                        <a:rPr lang="en-US" sz="1600"/>
                        <a:t>(Machine code of Instruction-3)</a:t>
                      </a: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3"/>
                  </a:ext>
                </a:extLst>
              </a:tr>
              <a:tr h="361700">
                <a:tc>
                  <a:txBody>
                    <a:bodyPr/>
                    <a:lstStyle/>
                    <a:p>
                      <a:pPr marL="0" marR="0" lvl="0" indent="0" algn="ctr" rtl="0">
                        <a:lnSpc>
                          <a:spcPct val="107000"/>
                        </a:lnSpc>
                        <a:spcBef>
                          <a:spcPts val="0"/>
                        </a:spcBef>
                        <a:spcAft>
                          <a:spcPts val="0"/>
                        </a:spcAft>
                        <a:buClr>
                          <a:schemeClr val="dk1"/>
                        </a:buClr>
                        <a:buSzPts val="2000"/>
                        <a:buFont typeface="Calibri"/>
                        <a:buNone/>
                      </a:pPr>
                      <a:r>
                        <a:rPr lang="en-US" sz="2000">
                          <a:solidFill>
                            <a:schemeClr val="dk1"/>
                          </a:solidFill>
                        </a:rPr>
                        <a:t>000100101000</a:t>
                      </a:r>
                      <a:endParaRPr/>
                    </a:p>
                    <a:p>
                      <a:pPr marL="0" marR="0" lvl="0" indent="0" algn="ctr" rtl="0">
                        <a:lnSpc>
                          <a:spcPct val="107000"/>
                        </a:lnSpc>
                        <a:spcBef>
                          <a:spcPts val="0"/>
                        </a:spcBef>
                        <a:spcAft>
                          <a:spcPts val="0"/>
                        </a:spcAft>
                        <a:buNone/>
                      </a:pPr>
                      <a:r>
                        <a:rPr lang="en-US" sz="2000">
                          <a:solidFill>
                            <a:schemeClr val="dk1"/>
                          </a:solidFill>
                        </a:rPr>
                        <a:t>(128H)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FF0000"/>
                          </a:solidFill>
                        </a:rPr>
                        <a:t>11011101</a:t>
                      </a:r>
                      <a:r>
                        <a:rPr lang="en-US" sz="2000"/>
                        <a:t> </a:t>
                      </a:r>
                      <a:endParaRPr sz="2000"/>
                    </a:p>
                    <a:p>
                      <a:pPr marL="0" marR="0" lvl="0" indent="0" algn="l" rtl="0">
                        <a:lnSpc>
                          <a:spcPct val="107000"/>
                        </a:lnSpc>
                        <a:spcBef>
                          <a:spcPts val="0"/>
                        </a:spcBef>
                        <a:spcAft>
                          <a:spcPts val="0"/>
                        </a:spcAft>
                        <a:buNone/>
                      </a:pPr>
                      <a:r>
                        <a:rPr lang="en-US" sz="1600"/>
                        <a:t>(Machine code of Instruction-4)</a:t>
                      </a:r>
                      <a:endParaRPr sz="1600">
                        <a:latin typeface="Calibri"/>
                        <a:ea typeface="Calibri"/>
                        <a:cs typeface="Calibri"/>
                        <a:sym typeface="Calibri"/>
                      </a:endParaRPr>
                    </a:p>
                  </a:txBody>
                  <a:tcPr marL="68575" marR="68575" marT="0" marB="0"/>
                </a:tc>
                <a:extLst>
                  <a:ext uri="{0D108BD9-81ED-4DB2-BD59-A6C34878D82A}">
                    <a16:rowId xmlns="" xmlns:a16="http://schemas.microsoft.com/office/drawing/2014/main" val="10004"/>
                  </a:ext>
                </a:extLst>
              </a:tr>
              <a:tr h="361700">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5"/>
                  </a:ext>
                </a:extLst>
              </a:tr>
              <a:tr h="361700">
                <a:tc>
                  <a:txBody>
                    <a:bodyPr/>
                    <a:lstStyle/>
                    <a:p>
                      <a:pPr marL="0" marR="0" lvl="0" indent="0" algn="ctr" rtl="0">
                        <a:lnSpc>
                          <a:spcPct val="107000"/>
                        </a:lnSpc>
                        <a:spcBef>
                          <a:spcPts val="0"/>
                        </a:spcBef>
                        <a:spcAft>
                          <a:spcPts val="0"/>
                        </a:spcAft>
                        <a:buNone/>
                      </a:pPr>
                      <a:r>
                        <a:rPr lang="en-US" sz="2000">
                          <a:solidFill>
                            <a:schemeClr val="dk1"/>
                          </a:solidFill>
                        </a:rPr>
                        <a:t> </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a:t> </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6"/>
                  </a:ext>
                </a:extLst>
              </a:tr>
              <a:tr h="361700">
                <a:tc>
                  <a:txBody>
                    <a:bodyPr/>
                    <a:lstStyle/>
                    <a:p>
                      <a:pPr marL="0" marR="0" lvl="0" indent="0" algn="ctr" rtl="0">
                        <a:lnSpc>
                          <a:spcPct val="107000"/>
                        </a:lnSpc>
                        <a:spcBef>
                          <a:spcPts val="0"/>
                        </a:spcBef>
                        <a:spcAft>
                          <a:spcPts val="0"/>
                        </a:spcAft>
                        <a:buNone/>
                      </a:pPr>
                      <a:r>
                        <a:rPr lang="en-US" sz="2000">
                          <a:solidFill>
                            <a:schemeClr val="dk1"/>
                          </a:solidFill>
                        </a:rPr>
                        <a:t>200H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11000101 </a:t>
                      </a:r>
                      <a:r>
                        <a:rPr lang="en-US" sz="2000"/>
                        <a:t>(DATA-1)</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7"/>
                  </a:ext>
                </a:extLst>
              </a:tr>
              <a:tr h="361700">
                <a:tc>
                  <a:txBody>
                    <a:bodyPr/>
                    <a:lstStyle/>
                    <a:p>
                      <a:pPr marL="0" marR="0" lvl="0" indent="0" algn="ctr" rtl="0">
                        <a:lnSpc>
                          <a:spcPct val="107000"/>
                        </a:lnSpc>
                        <a:spcBef>
                          <a:spcPts val="0"/>
                        </a:spcBef>
                        <a:spcAft>
                          <a:spcPts val="0"/>
                        </a:spcAft>
                        <a:buNone/>
                      </a:pPr>
                      <a:r>
                        <a:rPr lang="en-US" sz="2000">
                          <a:solidFill>
                            <a:schemeClr val="dk1"/>
                          </a:solidFill>
                        </a:rPr>
                        <a:t>201H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11000001 </a:t>
                      </a:r>
                      <a:r>
                        <a:rPr lang="en-US" sz="2000"/>
                        <a:t>(DATA-2)</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8"/>
                  </a:ext>
                </a:extLst>
              </a:tr>
              <a:tr h="361700">
                <a:tc>
                  <a:txBody>
                    <a:bodyPr/>
                    <a:lstStyle/>
                    <a:p>
                      <a:pPr marL="0" marR="0" lvl="0" indent="0" algn="ctr" rtl="0">
                        <a:lnSpc>
                          <a:spcPct val="107000"/>
                        </a:lnSpc>
                        <a:spcBef>
                          <a:spcPts val="0"/>
                        </a:spcBef>
                        <a:spcAft>
                          <a:spcPts val="0"/>
                        </a:spcAft>
                        <a:buNone/>
                      </a:pPr>
                      <a:r>
                        <a:rPr lang="en-US" sz="2000">
                          <a:solidFill>
                            <a:schemeClr val="dk1"/>
                          </a:solidFill>
                        </a:rPr>
                        <a:t>202H</a:t>
                      </a:r>
                      <a:endParaRPr sz="2000">
                        <a:solidFill>
                          <a:schemeClr val="dk1"/>
                        </a:solidFill>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2000" b="1">
                          <a:solidFill>
                            <a:srgbClr val="7030A0"/>
                          </a:solidFill>
                        </a:rPr>
                        <a:t>11000111 </a:t>
                      </a:r>
                      <a:r>
                        <a:rPr lang="en-US" sz="2000"/>
                        <a:t>(DATA-3)</a:t>
                      </a:r>
                      <a:endParaRPr sz="2000">
                        <a:latin typeface="Calibri"/>
                        <a:ea typeface="Calibri"/>
                        <a:cs typeface="Calibri"/>
                        <a:sym typeface="Calibri"/>
                      </a:endParaRPr>
                    </a:p>
                  </a:txBody>
                  <a:tcPr marL="68575" marR="68575" marT="0" marB="0"/>
                </a:tc>
                <a:extLst>
                  <a:ext uri="{0D108BD9-81ED-4DB2-BD59-A6C34878D82A}">
                    <a16:rowId xmlns="" xmlns:a16="http://schemas.microsoft.com/office/drawing/2014/main" val="10009"/>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graphicFrame>
        <p:nvGraphicFramePr>
          <p:cNvPr id="1091" name="Google Shape;1091;p121"/>
          <p:cNvGraphicFramePr/>
          <p:nvPr/>
        </p:nvGraphicFramePr>
        <p:xfrm>
          <a:off x="6325082" y="3091624"/>
          <a:ext cx="5678050" cy="3413440"/>
        </p:xfrm>
        <a:graphic>
          <a:graphicData uri="http://schemas.openxmlformats.org/drawingml/2006/table">
            <a:tbl>
              <a:tblPr firstRow="1" bandRow="1">
                <a:noFill/>
              </a:tblPr>
              <a:tblGrid>
                <a:gridCol w="2806050">
                  <a:extLst>
                    <a:ext uri="{9D8B030D-6E8A-4147-A177-3AD203B41FA5}">
                      <a16:colId xmlns="" xmlns:a16="http://schemas.microsoft.com/office/drawing/2014/main" val="20000"/>
                    </a:ext>
                  </a:extLst>
                </a:gridCol>
                <a:gridCol w="2872000">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solidFill>
                            <a:srgbClr val="2E75B5"/>
                          </a:solidFill>
                        </a:rPr>
                        <a:t>0001001001010110</a:t>
                      </a:r>
                      <a:endParaRPr/>
                    </a:p>
                    <a:p>
                      <a:pPr marL="0" marR="0" lvl="0" indent="0" algn="l" rtl="0">
                        <a:spcBef>
                          <a:spcPts val="0"/>
                        </a:spcBef>
                        <a:spcAft>
                          <a:spcPts val="0"/>
                        </a:spcAft>
                        <a:buNone/>
                      </a:pPr>
                      <a:r>
                        <a:rPr lang="en-US" sz="2400"/>
                        <a:t>(1256H)</a:t>
                      </a:r>
                      <a:endParaRPr sz="2400"/>
                    </a:p>
                  </a:txBody>
                  <a:tcPr marL="91450" marR="91450" marT="45725" marB="45725"/>
                </a:tc>
                <a:tc>
                  <a:txBody>
                    <a:bodyPr/>
                    <a:lstStyle/>
                    <a:p>
                      <a:pPr marL="0" marR="0" lvl="0" indent="0" algn="l" rtl="0">
                        <a:spcBef>
                          <a:spcPts val="0"/>
                        </a:spcBef>
                        <a:spcAft>
                          <a:spcPts val="0"/>
                        </a:spcAft>
                        <a:buNone/>
                      </a:pP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809900">
                <a:tc>
                  <a:txBody>
                    <a:bodyPr/>
                    <a:lstStyle/>
                    <a:p>
                      <a:pPr marL="0" marR="0" lvl="0" indent="0" algn="l" rtl="0">
                        <a:lnSpc>
                          <a:spcPct val="100000"/>
                        </a:lnSpc>
                        <a:spcBef>
                          <a:spcPts val="0"/>
                        </a:spcBef>
                        <a:spcAft>
                          <a:spcPts val="0"/>
                        </a:spcAft>
                        <a:buClr>
                          <a:srgbClr val="2E75B5"/>
                        </a:buClr>
                        <a:buSzPts val="2400"/>
                        <a:buFont typeface="Calibri"/>
                        <a:buNone/>
                      </a:pPr>
                      <a:r>
                        <a:rPr lang="en-US" sz="2400">
                          <a:solidFill>
                            <a:srgbClr val="2E75B5"/>
                          </a:solidFill>
                        </a:rPr>
                        <a:t>0001001001010111</a:t>
                      </a:r>
                      <a:endParaRPr/>
                    </a:p>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endParaRPr sz="2400"/>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092" name="Google Shape;1092;p121"/>
          <p:cNvSpPr txBox="1">
            <a:spLocks noGrp="1"/>
          </p:cNvSpPr>
          <p:nvPr>
            <p:ph type="title"/>
          </p:nvPr>
        </p:nvSpPr>
        <p:spPr>
          <a:xfrm>
            <a:off x="170687" y="281352"/>
            <a:ext cx="5721446" cy="16184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3600"/>
              <a:buFont typeface="Calibri"/>
              <a:buNone/>
            </a:pPr>
            <a:r>
              <a:rPr lang="en-US" sz="3600">
                <a:solidFill>
                  <a:srgbClr val="FF0000"/>
                </a:solidFill>
              </a:rPr>
              <a:t>How does computer work?</a:t>
            </a:r>
            <a:endParaRPr sz="3600">
              <a:solidFill>
                <a:srgbClr val="FF0000"/>
              </a:solidFill>
            </a:endParaRPr>
          </a:p>
        </p:txBody>
      </p:sp>
      <p:graphicFrame>
        <p:nvGraphicFramePr>
          <p:cNvPr id="1093" name="Google Shape;1093;p121"/>
          <p:cNvGraphicFramePr/>
          <p:nvPr/>
        </p:nvGraphicFramePr>
        <p:xfrm>
          <a:off x="6233375" y="0"/>
          <a:ext cx="5553650" cy="2199690"/>
        </p:xfrm>
        <a:graphic>
          <a:graphicData uri="http://schemas.openxmlformats.org/drawingml/2006/table">
            <a:tbl>
              <a:tblPr firstRow="1" bandRow="1">
                <a:noFill/>
              </a:tblPr>
              <a:tblGrid>
                <a:gridCol w="5553650">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    ;</a:t>
                      </a: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2400"/>
                        <a:buFont typeface="Calibri"/>
                        <a:buNone/>
                      </a:pPr>
                      <a:r>
                        <a:rPr lang="en-US" sz="2400"/>
                        <a:t>MOV CX, AX  ;</a:t>
                      </a:r>
                      <a:r>
                        <a:rPr lang="en-US" sz="2400" b="1"/>
                        <a:t>1000101</a:t>
                      </a:r>
                      <a:r>
                        <a:rPr lang="en-US" sz="2400" b="1">
                          <a:solidFill>
                            <a:srgbClr val="7030A0"/>
                          </a:solidFill>
                        </a:rPr>
                        <a:t>11001000</a:t>
                      </a:r>
                      <a:endParaRPr/>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
        <p:nvSpPr>
          <p:cNvPr id="1094" name="Google Shape;1094;p121"/>
          <p:cNvSpPr/>
          <p:nvPr/>
        </p:nvSpPr>
        <p:spPr>
          <a:xfrm>
            <a:off x="8448543" y="2183710"/>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5" name="Google Shape;1095;p121"/>
          <p:cNvSpPr/>
          <p:nvPr/>
        </p:nvSpPr>
        <p:spPr>
          <a:xfrm>
            <a:off x="38637"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6" name="Google Shape;1096;p121"/>
          <p:cNvSpPr txBox="1"/>
          <p:nvPr/>
        </p:nvSpPr>
        <p:spPr>
          <a:xfrm>
            <a:off x="2345742" y="2331070"/>
            <a:ext cx="71205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400"/>
              <a:buFont typeface="Calibri"/>
              <a:buNone/>
            </a:pPr>
            <a:r>
              <a:rPr lang="en-US" sz="2400" b="1">
                <a:solidFill>
                  <a:srgbClr val="FF0000"/>
                </a:solidFill>
                <a:latin typeface="Calibri"/>
                <a:ea typeface="Calibri"/>
                <a:cs typeface="Calibri"/>
                <a:sym typeface="Calibri"/>
              </a:rPr>
              <a:t>CPU</a:t>
            </a:r>
            <a:endParaRPr/>
          </a:p>
        </p:txBody>
      </p:sp>
      <p:sp>
        <p:nvSpPr>
          <p:cNvPr id="1097" name="Google Shape;1097;p121"/>
          <p:cNvSpPr/>
          <p:nvPr/>
        </p:nvSpPr>
        <p:spPr>
          <a:xfrm>
            <a:off x="139754"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8" name="Google Shape;1098;p121"/>
          <p:cNvSpPr/>
          <p:nvPr/>
        </p:nvSpPr>
        <p:spPr>
          <a:xfrm>
            <a:off x="162648" y="5520492"/>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9" name="Google Shape;1099;p121"/>
          <p:cNvSpPr/>
          <p:nvPr/>
        </p:nvSpPr>
        <p:spPr>
          <a:xfrm>
            <a:off x="2805748" y="5511837"/>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0" name="Google Shape;1100;p121"/>
          <p:cNvSpPr txBox="1"/>
          <p:nvPr/>
        </p:nvSpPr>
        <p:spPr>
          <a:xfrm>
            <a:off x="3469562" y="5780436"/>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101" name="Google Shape;1101;p121"/>
          <p:cNvSpPr txBox="1"/>
          <p:nvPr/>
        </p:nvSpPr>
        <p:spPr>
          <a:xfrm>
            <a:off x="698357"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102" name="Google Shape;1102;p121"/>
          <p:cNvSpPr txBox="1"/>
          <p:nvPr/>
        </p:nvSpPr>
        <p:spPr>
          <a:xfrm>
            <a:off x="847353"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103" name="Google Shape;1103;p121"/>
          <p:cNvSpPr/>
          <p:nvPr/>
        </p:nvSpPr>
        <p:spPr>
          <a:xfrm>
            <a:off x="2797986"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4" name="Google Shape;1104;p121"/>
          <p:cNvSpPr txBox="1"/>
          <p:nvPr/>
        </p:nvSpPr>
        <p:spPr>
          <a:xfrm>
            <a:off x="3579661" y="4720434"/>
            <a:ext cx="36740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IR</a:t>
            </a:r>
            <a:endParaRPr/>
          </a:p>
        </p:txBody>
      </p:sp>
      <p:sp>
        <p:nvSpPr>
          <p:cNvPr id="1105" name="Google Shape;1105;p121"/>
          <p:cNvSpPr/>
          <p:nvPr/>
        </p:nvSpPr>
        <p:spPr>
          <a:xfrm>
            <a:off x="21291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121"/>
          <p:cNvSpPr txBox="1"/>
          <p:nvPr/>
        </p:nvSpPr>
        <p:spPr>
          <a:xfrm>
            <a:off x="811627" y="3135975"/>
            <a:ext cx="42672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a:t>
            </a:r>
            <a:endParaRPr/>
          </a:p>
        </p:txBody>
      </p:sp>
      <p:sp>
        <p:nvSpPr>
          <p:cNvPr id="1107" name="Google Shape;1107;p121"/>
          <p:cNvSpPr/>
          <p:nvPr/>
        </p:nvSpPr>
        <p:spPr>
          <a:xfrm>
            <a:off x="2760996"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8" name="Google Shape;1108;p121"/>
          <p:cNvSpPr txBox="1"/>
          <p:nvPr/>
        </p:nvSpPr>
        <p:spPr>
          <a:xfrm>
            <a:off x="3393536" y="3158675"/>
            <a:ext cx="63992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a:t>
            </a:r>
            <a:endParaRPr sz="1800">
              <a:solidFill>
                <a:schemeClr val="dk1"/>
              </a:solidFill>
              <a:latin typeface="Calibri"/>
              <a:ea typeface="Calibri"/>
              <a:cs typeface="Calibri"/>
              <a:sym typeface="Calibri"/>
            </a:endParaRPr>
          </a:p>
        </p:txBody>
      </p:sp>
      <p:sp>
        <p:nvSpPr>
          <p:cNvPr id="1109" name="Google Shape;1109;p121"/>
          <p:cNvSpPr/>
          <p:nvPr/>
        </p:nvSpPr>
        <p:spPr>
          <a:xfrm>
            <a:off x="2766041"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0" name="Google Shape;1110;p121"/>
          <p:cNvSpPr txBox="1"/>
          <p:nvPr/>
        </p:nvSpPr>
        <p:spPr>
          <a:xfrm>
            <a:off x="3431128"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111" name="Google Shape;1111;p121"/>
          <p:cNvSpPr txBox="1"/>
          <p:nvPr/>
        </p:nvSpPr>
        <p:spPr>
          <a:xfrm>
            <a:off x="5239121" y="3801864"/>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112" name="Google Shape;1112;p121"/>
          <p:cNvSpPr txBox="1"/>
          <p:nvPr/>
        </p:nvSpPr>
        <p:spPr>
          <a:xfrm>
            <a:off x="5073636" y="2910623"/>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113" name="Google Shape;1113;p121"/>
          <p:cNvSpPr txBox="1"/>
          <p:nvPr/>
        </p:nvSpPr>
        <p:spPr>
          <a:xfrm>
            <a:off x="5202425" y="5864821"/>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cxnSp>
        <p:nvCxnSpPr>
          <p:cNvPr id="1114" name="Google Shape;1114;p121"/>
          <p:cNvCxnSpPr/>
          <p:nvPr/>
        </p:nvCxnSpPr>
        <p:spPr>
          <a:xfrm>
            <a:off x="4702986" y="3283308"/>
            <a:ext cx="1600200" cy="0"/>
          </a:xfrm>
          <a:prstGeom prst="straightConnector1">
            <a:avLst/>
          </a:prstGeom>
          <a:noFill/>
          <a:ln w="76200" cap="flat" cmpd="sng">
            <a:solidFill>
              <a:schemeClr val="accent6"/>
            </a:solidFill>
            <a:prstDash val="solid"/>
            <a:round/>
            <a:headEnd type="none" w="sm" len="sm"/>
            <a:tailEnd type="stealth" w="lg" len="lg"/>
          </a:ln>
        </p:spPr>
      </p:cxnSp>
      <p:cxnSp>
        <p:nvCxnSpPr>
          <p:cNvPr id="1115" name="Google Shape;1115;p121"/>
          <p:cNvCxnSpPr/>
          <p:nvPr/>
        </p:nvCxnSpPr>
        <p:spPr>
          <a:xfrm>
            <a:off x="4665996" y="4117104"/>
            <a:ext cx="1600200" cy="0"/>
          </a:xfrm>
          <a:prstGeom prst="straightConnector1">
            <a:avLst/>
          </a:prstGeom>
          <a:noFill/>
          <a:ln w="76200" cap="flat" cmpd="sng">
            <a:solidFill>
              <a:schemeClr val="accent1"/>
            </a:solidFill>
            <a:prstDash val="solid"/>
            <a:round/>
            <a:headEnd type="stealth" w="lg" len="lg"/>
            <a:tailEnd type="stealth" w="lg" len="lg"/>
          </a:ln>
        </p:spPr>
      </p:cxnSp>
      <p:cxnSp>
        <p:nvCxnSpPr>
          <p:cNvPr id="1116" name="Google Shape;1116;p121"/>
          <p:cNvCxnSpPr/>
          <p:nvPr/>
        </p:nvCxnSpPr>
        <p:spPr>
          <a:xfrm>
            <a:off x="4729126" y="6193829"/>
            <a:ext cx="1600200" cy="0"/>
          </a:xfrm>
          <a:prstGeom prst="straightConnector1">
            <a:avLst/>
          </a:prstGeom>
          <a:noFill/>
          <a:ln w="57150" cap="flat" cmpd="sng">
            <a:solidFill>
              <a:srgbClr val="FF0000"/>
            </a:solidFill>
            <a:prstDash val="solid"/>
            <a:round/>
            <a:headEnd type="stealth" w="lg" len="lg"/>
            <a:tailEnd type="stealth" w="lg" len="lg"/>
          </a:ln>
        </p:spPr>
      </p:cxnSp>
      <p:sp>
        <p:nvSpPr>
          <p:cNvPr id="1117" name="Google Shape;1117;p121"/>
          <p:cNvSpPr txBox="1"/>
          <p:nvPr/>
        </p:nvSpPr>
        <p:spPr>
          <a:xfrm>
            <a:off x="6453872" y="2562254"/>
            <a:ext cx="521224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rgbClr val="FF0000"/>
              </a:buClr>
              <a:buSzPct val="100000"/>
              <a:buFont typeface="Calibri"/>
              <a:buNone/>
            </a:pPr>
            <a:r>
              <a:rPr lang="en-US" sz="4400">
                <a:solidFill>
                  <a:srgbClr val="FF0000"/>
                </a:solidFill>
                <a:latin typeface="Calibri"/>
                <a:ea typeface="Calibri"/>
                <a:cs typeface="Calibri"/>
                <a:sym typeface="Calibri"/>
              </a:rPr>
              <a:t>Stored in RAM</a:t>
            </a:r>
            <a:r>
              <a:rPr lang="en-US" sz="4400">
                <a:solidFill>
                  <a:schemeClr val="dk1"/>
                </a:solidFill>
                <a:latin typeface="Calibri"/>
                <a:ea typeface="Calibri"/>
                <a:cs typeface="Calibri"/>
                <a:sym typeface="Calibri"/>
              </a:rPr>
              <a:t>(16 bits)</a:t>
            </a:r>
            <a:endParaRPr sz="44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graphicFrame>
        <p:nvGraphicFramePr>
          <p:cNvPr id="1122" name="Google Shape;1122;p122"/>
          <p:cNvGraphicFramePr/>
          <p:nvPr/>
        </p:nvGraphicFramePr>
        <p:xfrm>
          <a:off x="7769729" y="3117382"/>
          <a:ext cx="4121225" cy="3387300"/>
        </p:xfrm>
        <a:graphic>
          <a:graphicData uri="http://schemas.openxmlformats.org/drawingml/2006/table">
            <a:tbl>
              <a:tblPr firstRow="1" bandRow="1">
                <a:noFill/>
              </a:tblPr>
              <a:tblGrid>
                <a:gridCol w="1318250">
                  <a:extLst>
                    <a:ext uri="{9D8B030D-6E8A-4147-A177-3AD203B41FA5}">
                      <a16:colId xmlns="" xmlns:a16="http://schemas.microsoft.com/office/drawing/2014/main" val="20000"/>
                    </a:ext>
                  </a:extLst>
                </a:gridCol>
                <a:gridCol w="2802975">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t>1256H</a:t>
                      </a:r>
                      <a:endParaRPr sz="2400"/>
                    </a:p>
                  </a:txBody>
                  <a:tcPr marL="91450" marR="91450" marT="45725" marB="45725"/>
                </a:tc>
                <a:tc>
                  <a:txBody>
                    <a:bodyPr/>
                    <a:lstStyle/>
                    <a:p>
                      <a:pPr marL="0" marR="0" lvl="0" indent="0" algn="l" rtl="0">
                        <a:spcBef>
                          <a:spcPts val="0"/>
                        </a:spcBef>
                        <a:spcAft>
                          <a:spcPts val="0"/>
                        </a:spcAft>
                        <a:buNone/>
                      </a:pP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809900">
                <a:tc>
                  <a:txBody>
                    <a:bodyPr/>
                    <a:lstStyle/>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r>
                        <a:rPr lang="en-US" sz="2400"/>
                        <a:t>1258H</a:t>
                      </a:r>
                      <a:endParaRPr sz="2400"/>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123" name="Google Shape;1123;p122"/>
          <p:cNvSpPr txBox="1">
            <a:spLocks noGrp="1"/>
          </p:cNvSpPr>
          <p:nvPr>
            <p:ph type="title"/>
          </p:nvPr>
        </p:nvSpPr>
        <p:spPr>
          <a:xfrm>
            <a:off x="1153611" y="295433"/>
            <a:ext cx="5121627" cy="16184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a:t>STEP-1: PC is loaded with address of 1</a:t>
            </a:r>
            <a:r>
              <a:rPr lang="en-US" sz="2800" baseline="30000"/>
              <a:t>st</a:t>
            </a:r>
            <a:r>
              <a:rPr lang="en-US" sz="2800"/>
              <a:t> instruction of program </a:t>
            </a:r>
            <a:endParaRPr sz="2800"/>
          </a:p>
        </p:txBody>
      </p:sp>
      <p:sp>
        <p:nvSpPr>
          <p:cNvPr id="1124" name="Google Shape;1124;p122"/>
          <p:cNvSpPr/>
          <p:nvPr/>
        </p:nvSpPr>
        <p:spPr>
          <a:xfrm>
            <a:off x="8203842" y="2248105"/>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5" name="Google Shape;1125;p122"/>
          <p:cNvSpPr/>
          <p:nvPr/>
        </p:nvSpPr>
        <p:spPr>
          <a:xfrm>
            <a:off x="1287895"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6" name="Google Shape;1126;p122"/>
          <p:cNvSpPr txBox="1"/>
          <p:nvPr/>
        </p:nvSpPr>
        <p:spPr>
          <a:xfrm>
            <a:off x="3844224" y="2331070"/>
            <a:ext cx="5741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CPU</a:t>
            </a:r>
            <a:endParaRPr/>
          </a:p>
        </p:txBody>
      </p:sp>
      <p:sp>
        <p:nvSpPr>
          <p:cNvPr id="1127" name="Google Shape;1127;p122"/>
          <p:cNvSpPr/>
          <p:nvPr/>
        </p:nvSpPr>
        <p:spPr>
          <a:xfrm>
            <a:off x="1569307"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8" name="Google Shape;1128;p122"/>
          <p:cNvSpPr/>
          <p:nvPr/>
        </p:nvSpPr>
        <p:spPr>
          <a:xfrm>
            <a:off x="1592201" y="5520492"/>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9" name="Google Shape;1129;p122"/>
          <p:cNvSpPr/>
          <p:nvPr/>
        </p:nvSpPr>
        <p:spPr>
          <a:xfrm>
            <a:off x="4235301" y="5511837"/>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0" name="Google Shape;1130;p122"/>
          <p:cNvSpPr txBox="1"/>
          <p:nvPr/>
        </p:nvSpPr>
        <p:spPr>
          <a:xfrm>
            <a:off x="4899115" y="5780436"/>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131" name="Google Shape;1131;p122"/>
          <p:cNvSpPr txBox="1"/>
          <p:nvPr/>
        </p:nvSpPr>
        <p:spPr>
          <a:xfrm>
            <a:off x="2127910"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132" name="Google Shape;1132;p122"/>
          <p:cNvSpPr txBox="1"/>
          <p:nvPr/>
        </p:nvSpPr>
        <p:spPr>
          <a:xfrm>
            <a:off x="2276906"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133" name="Google Shape;1133;p122"/>
          <p:cNvSpPr/>
          <p:nvPr/>
        </p:nvSpPr>
        <p:spPr>
          <a:xfrm>
            <a:off x="4227539"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122"/>
          <p:cNvSpPr txBox="1"/>
          <p:nvPr/>
        </p:nvSpPr>
        <p:spPr>
          <a:xfrm>
            <a:off x="5009214" y="4720434"/>
            <a:ext cx="36740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IR</a:t>
            </a:r>
            <a:endParaRPr/>
          </a:p>
        </p:txBody>
      </p:sp>
      <p:sp>
        <p:nvSpPr>
          <p:cNvPr id="1135" name="Google Shape;1135;p122"/>
          <p:cNvSpPr/>
          <p:nvPr/>
        </p:nvSpPr>
        <p:spPr>
          <a:xfrm>
            <a:off x="1642472"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6" name="Google Shape;1136;p122"/>
          <p:cNvSpPr txBox="1"/>
          <p:nvPr/>
        </p:nvSpPr>
        <p:spPr>
          <a:xfrm>
            <a:off x="1642472" y="3135975"/>
            <a:ext cx="19050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137" name="Google Shape;1137;p122"/>
          <p:cNvSpPr/>
          <p:nvPr/>
        </p:nvSpPr>
        <p:spPr>
          <a:xfrm>
            <a:off x="419054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8" name="Google Shape;1138;p122"/>
          <p:cNvSpPr txBox="1"/>
          <p:nvPr/>
        </p:nvSpPr>
        <p:spPr>
          <a:xfrm>
            <a:off x="4823089" y="3158675"/>
            <a:ext cx="63992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a:t>
            </a:r>
            <a:endParaRPr sz="1800">
              <a:solidFill>
                <a:schemeClr val="dk1"/>
              </a:solidFill>
              <a:latin typeface="Calibri"/>
              <a:ea typeface="Calibri"/>
              <a:cs typeface="Calibri"/>
              <a:sym typeface="Calibri"/>
            </a:endParaRPr>
          </a:p>
        </p:txBody>
      </p:sp>
      <p:sp>
        <p:nvSpPr>
          <p:cNvPr id="1139" name="Google Shape;1139;p122"/>
          <p:cNvSpPr/>
          <p:nvPr/>
        </p:nvSpPr>
        <p:spPr>
          <a:xfrm>
            <a:off x="4195594"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0" name="Google Shape;1140;p122"/>
          <p:cNvSpPr txBox="1"/>
          <p:nvPr/>
        </p:nvSpPr>
        <p:spPr>
          <a:xfrm>
            <a:off x="4860681"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141" name="Google Shape;1141;p122"/>
          <p:cNvSpPr txBox="1"/>
          <p:nvPr/>
        </p:nvSpPr>
        <p:spPr>
          <a:xfrm>
            <a:off x="6668674" y="3801864"/>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142" name="Google Shape;1142;p122"/>
          <p:cNvSpPr txBox="1"/>
          <p:nvPr/>
        </p:nvSpPr>
        <p:spPr>
          <a:xfrm>
            <a:off x="6503189" y="2910623"/>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143" name="Google Shape;1143;p122"/>
          <p:cNvSpPr txBox="1"/>
          <p:nvPr/>
        </p:nvSpPr>
        <p:spPr>
          <a:xfrm>
            <a:off x="6631978" y="5864821"/>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cxnSp>
        <p:nvCxnSpPr>
          <p:cNvPr id="1144" name="Google Shape;1144;p122"/>
          <p:cNvCxnSpPr/>
          <p:nvPr/>
        </p:nvCxnSpPr>
        <p:spPr>
          <a:xfrm>
            <a:off x="6132539" y="3283308"/>
            <a:ext cx="1600200" cy="0"/>
          </a:xfrm>
          <a:prstGeom prst="straightConnector1">
            <a:avLst/>
          </a:prstGeom>
          <a:noFill/>
          <a:ln w="38100" cap="flat" cmpd="sng">
            <a:solidFill>
              <a:schemeClr val="accent1"/>
            </a:solidFill>
            <a:prstDash val="solid"/>
            <a:round/>
            <a:headEnd type="none" w="sm" len="sm"/>
            <a:tailEnd type="stealth" w="lg" len="lg"/>
          </a:ln>
        </p:spPr>
      </p:cxnSp>
      <p:cxnSp>
        <p:nvCxnSpPr>
          <p:cNvPr id="1145" name="Google Shape;1145;p122"/>
          <p:cNvCxnSpPr/>
          <p:nvPr/>
        </p:nvCxnSpPr>
        <p:spPr>
          <a:xfrm>
            <a:off x="6095549" y="4117104"/>
            <a:ext cx="1600200" cy="0"/>
          </a:xfrm>
          <a:prstGeom prst="straightConnector1">
            <a:avLst/>
          </a:prstGeom>
          <a:noFill/>
          <a:ln w="38100" cap="flat" cmpd="sng">
            <a:solidFill>
              <a:schemeClr val="accent1"/>
            </a:solidFill>
            <a:prstDash val="solid"/>
            <a:round/>
            <a:headEnd type="stealth" w="lg" len="lg"/>
            <a:tailEnd type="stealth" w="lg" len="lg"/>
          </a:ln>
        </p:spPr>
      </p:cxnSp>
      <p:cxnSp>
        <p:nvCxnSpPr>
          <p:cNvPr id="1146" name="Google Shape;1146;p122"/>
          <p:cNvCxnSpPr/>
          <p:nvPr/>
        </p:nvCxnSpPr>
        <p:spPr>
          <a:xfrm>
            <a:off x="6171558" y="6193829"/>
            <a:ext cx="1600200" cy="0"/>
          </a:xfrm>
          <a:prstGeom prst="straightConnector1">
            <a:avLst/>
          </a:prstGeom>
          <a:noFill/>
          <a:ln w="38100" cap="flat" cmpd="sng">
            <a:solidFill>
              <a:schemeClr val="accent1"/>
            </a:solidFill>
            <a:prstDash val="solid"/>
            <a:round/>
            <a:headEnd type="stealth" w="lg" len="lg"/>
            <a:tailEnd type="stealth" w="lg" len="lg"/>
          </a:ln>
        </p:spPr>
      </p:cxnSp>
      <p:sp>
        <p:nvSpPr>
          <p:cNvPr id="1147" name="Google Shape;1147;p122"/>
          <p:cNvSpPr txBox="1"/>
          <p:nvPr/>
        </p:nvSpPr>
        <p:spPr>
          <a:xfrm>
            <a:off x="8654602" y="2600891"/>
            <a:ext cx="288272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RAM(16 bits)</a:t>
            </a:r>
            <a:endParaRPr sz="4400">
              <a:solidFill>
                <a:schemeClr val="dk1"/>
              </a:solidFill>
              <a:latin typeface="Calibri"/>
              <a:ea typeface="Calibri"/>
              <a:cs typeface="Calibri"/>
              <a:sym typeface="Calibri"/>
            </a:endParaRPr>
          </a:p>
        </p:txBody>
      </p:sp>
      <p:graphicFrame>
        <p:nvGraphicFramePr>
          <p:cNvPr id="1148" name="Google Shape;1148;p122"/>
          <p:cNvGraphicFramePr/>
          <p:nvPr/>
        </p:nvGraphicFramePr>
        <p:xfrm>
          <a:off x="6233375" y="0"/>
          <a:ext cx="5553650" cy="2199690"/>
        </p:xfrm>
        <a:graphic>
          <a:graphicData uri="http://schemas.openxmlformats.org/drawingml/2006/table">
            <a:tbl>
              <a:tblPr firstRow="1" bandRow="1">
                <a:noFill/>
              </a:tblPr>
              <a:tblGrid>
                <a:gridCol w="5553650">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    ;</a:t>
                      </a: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2400"/>
                        <a:buFont typeface="Calibri"/>
                        <a:buNone/>
                      </a:pPr>
                      <a:r>
                        <a:rPr lang="en-US" sz="2400"/>
                        <a:t>MOV CX, AX  ;</a:t>
                      </a:r>
                      <a:r>
                        <a:rPr lang="en-US" sz="2400" b="1"/>
                        <a:t>1000101</a:t>
                      </a:r>
                      <a:r>
                        <a:rPr lang="en-US" sz="2400" b="1">
                          <a:solidFill>
                            <a:srgbClr val="7030A0"/>
                          </a:solidFill>
                        </a:rPr>
                        <a:t>11001000</a:t>
                      </a:r>
                      <a:endParaRPr/>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graphicFrame>
        <p:nvGraphicFramePr>
          <p:cNvPr id="1153" name="Google Shape;1153;p123"/>
          <p:cNvGraphicFramePr/>
          <p:nvPr/>
        </p:nvGraphicFramePr>
        <p:xfrm>
          <a:off x="7769729" y="3117382"/>
          <a:ext cx="4121225" cy="3387300"/>
        </p:xfrm>
        <a:graphic>
          <a:graphicData uri="http://schemas.openxmlformats.org/drawingml/2006/table">
            <a:tbl>
              <a:tblPr firstRow="1" bandRow="1">
                <a:noFill/>
              </a:tblPr>
              <a:tblGrid>
                <a:gridCol w="1318250">
                  <a:extLst>
                    <a:ext uri="{9D8B030D-6E8A-4147-A177-3AD203B41FA5}">
                      <a16:colId xmlns="" xmlns:a16="http://schemas.microsoft.com/office/drawing/2014/main" val="20000"/>
                    </a:ext>
                  </a:extLst>
                </a:gridCol>
                <a:gridCol w="2802975">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t>1256H</a:t>
                      </a:r>
                      <a:endParaRPr sz="2400"/>
                    </a:p>
                  </a:txBody>
                  <a:tcPr marL="91450" marR="91450" marT="45725" marB="45725"/>
                </a:tc>
                <a:tc>
                  <a:txBody>
                    <a:bodyPr/>
                    <a:lstStyle/>
                    <a:p>
                      <a:pPr marL="0" marR="0" lvl="0" indent="0" algn="l" rtl="0">
                        <a:spcBef>
                          <a:spcPts val="0"/>
                        </a:spcBef>
                        <a:spcAft>
                          <a:spcPts val="0"/>
                        </a:spcAft>
                        <a:buNone/>
                      </a:pP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809900">
                <a:tc>
                  <a:txBody>
                    <a:bodyPr/>
                    <a:lstStyle/>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r>
                        <a:rPr lang="en-US" sz="2400"/>
                        <a:t>1258H</a:t>
                      </a:r>
                      <a:endParaRPr sz="2400"/>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Calibri"/>
                        <a:buNone/>
                      </a:pPr>
                      <a:r>
                        <a:rPr lang="en-US" sz="2400" b="1"/>
                        <a:t>1001111</a:t>
                      </a:r>
                      <a:r>
                        <a:rPr lang="en-US" sz="2400" b="1">
                          <a:solidFill>
                            <a:srgbClr val="7030A0"/>
                          </a:solidFill>
                        </a:rPr>
                        <a:t>11001011</a:t>
                      </a:r>
                      <a:endParaRPr/>
                    </a:p>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154" name="Google Shape;1154;p123"/>
          <p:cNvSpPr txBox="1">
            <a:spLocks noGrp="1"/>
          </p:cNvSpPr>
          <p:nvPr>
            <p:ph type="title"/>
          </p:nvPr>
        </p:nvSpPr>
        <p:spPr>
          <a:xfrm>
            <a:off x="1153611" y="295433"/>
            <a:ext cx="5121627" cy="16184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a:t>STEP-2: content of PC is loaded into MAR </a:t>
            </a:r>
            <a:endParaRPr sz="2800"/>
          </a:p>
        </p:txBody>
      </p:sp>
      <p:graphicFrame>
        <p:nvGraphicFramePr>
          <p:cNvPr id="1155" name="Google Shape;1155;p123"/>
          <p:cNvGraphicFramePr/>
          <p:nvPr/>
        </p:nvGraphicFramePr>
        <p:xfrm>
          <a:off x="7705859" y="0"/>
          <a:ext cx="4081175" cy="2199690"/>
        </p:xfrm>
        <a:graphic>
          <a:graphicData uri="http://schemas.openxmlformats.org/drawingml/2006/table">
            <a:tbl>
              <a:tblPr firstRow="1" bandRow="1">
                <a:noFill/>
              </a:tblPr>
              <a:tblGrid>
                <a:gridCol w="4081175">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a:t>
                      </a:r>
                      <a:endParaRPr sz="2400"/>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2400"/>
                        <a:t>MOV CX, AX</a:t>
                      </a:r>
                      <a:endParaRPr sz="2400"/>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
        <p:nvSpPr>
          <p:cNvPr id="1156" name="Google Shape;1156;p123"/>
          <p:cNvSpPr/>
          <p:nvPr/>
        </p:nvSpPr>
        <p:spPr>
          <a:xfrm>
            <a:off x="8203842" y="2248105"/>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7" name="Google Shape;1157;p123"/>
          <p:cNvSpPr/>
          <p:nvPr/>
        </p:nvSpPr>
        <p:spPr>
          <a:xfrm>
            <a:off x="1287895"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8" name="Google Shape;1158;p123"/>
          <p:cNvSpPr txBox="1"/>
          <p:nvPr/>
        </p:nvSpPr>
        <p:spPr>
          <a:xfrm>
            <a:off x="3844224" y="2331070"/>
            <a:ext cx="5741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CPU</a:t>
            </a:r>
            <a:endParaRPr/>
          </a:p>
        </p:txBody>
      </p:sp>
      <p:sp>
        <p:nvSpPr>
          <p:cNvPr id="1159" name="Google Shape;1159;p123"/>
          <p:cNvSpPr/>
          <p:nvPr/>
        </p:nvSpPr>
        <p:spPr>
          <a:xfrm>
            <a:off x="1569307"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0" name="Google Shape;1160;p123"/>
          <p:cNvSpPr/>
          <p:nvPr/>
        </p:nvSpPr>
        <p:spPr>
          <a:xfrm>
            <a:off x="1592201" y="5520492"/>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1" name="Google Shape;1161;p123"/>
          <p:cNvSpPr/>
          <p:nvPr/>
        </p:nvSpPr>
        <p:spPr>
          <a:xfrm>
            <a:off x="4235301" y="5511837"/>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2" name="Google Shape;1162;p123"/>
          <p:cNvSpPr txBox="1"/>
          <p:nvPr/>
        </p:nvSpPr>
        <p:spPr>
          <a:xfrm>
            <a:off x="4899115" y="5780436"/>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163" name="Google Shape;1163;p123"/>
          <p:cNvSpPr txBox="1"/>
          <p:nvPr/>
        </p:nvSpPr>
        <p:spPr>
          <a:xfrm>
            <a:off x="2127910"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164" name="Google Shape;1164;p123"/>
          <p:cNvSpPr txBox="1"/>
          <p:nvPr/>
        </p:nvSpPr>
        <p:spPr>
          <a:xfrm>
            <a:off x="2276906"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165" name="Google Shape;1165;p123"/>
          <p:cNvSpPr/>
          <p:nvPr/>
        </p:nvSpPr>
        <p:spPr>
          <a:xfrm>
            <a:off x="4227539"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6" name="Google Shape;1166;p123"/>
          <p:cNvSpPr txBox="1"/>
          <p:nvPr/>
        </p:nvSpPr>
        <p:spPr>
          <a:xfrm>
            <a:off x="5009214" y="4720434"/>
            <a:ext cx="36740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IR</a:t>
            </a:r>
            <a:endParaRPr/>
          </a:p>
        </p:txBody>
      </p:sp>
      <p:sp>
        <p:nvSpPr>
          <p:cNvPr id="1167" name="Google Shape;1167;p123"/>
          <p:cNvSpPr/>
          <p:nvPr/>
        </p:nvSpPr>
        <p:spPr>
          <a:xfrm>
            <a:off x="1642472"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8" name="Google Shape;1168;p123"/>
          <p:cNvSpPr txBox="1"/>
          <p:nvPr/>
        </p:nvSpPr>
        <p:spPr>
          <a:xfrm>
            <a:off x="1642472" y="3135975"/>
            <a:ext cx="19050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169" name="Google Shape;1169;p123"/>
          <p:cNvSpPr/>
          <p:nvPr/>
        </p:nvSpPr>
        <p:spPr>
          <a:xfrm>
            <a:off x="419054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0" name="Google Shape;1170;p123"/>
          <p:cNvSpPr txBox="1"/>
          <p:nvPr/>
        </p:nvSpPr>
        <p:spPr>
          <a:xfrm>
            <a:off x="4235301" y="3158675"/>
            <a:ext cx="166928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 </a:t>
            </a:r>
            <a:r>
              <a:rPr lang="en-US" sz="1800">
                <a:solidFill>
                  <a:srgbClr val="FF0000"/>
                </a:solidFill>
                <a:latin typeface="Calibri"/>
                <a:ea typeface="Calibri"/>
                <a:cs typeface="Calibri"/>
                <a:sym typeface="Calibri"/>
              </a:rPr>
              <a:t>1256</a:t>
            </a:r>
            <a:endParaRPr sz="1800">
              <a:solidFill>
                <a:srgbClr val="FF0000"/>
              </a:solidFill>
              <a:latin typeface="Calibri"/>
              <a:ea typeface="Calibri"/>
              <a:cs typeface="Calibri"/>
              <a:sym typeface="Calibri"/>
            </a:endParaRPr>
          </a:p>
        </p:txBody>
      </p:sp>
      <p:sp>
        <p:nvSpPr>
          <p:cNvPr id="1171" name="Google Shape;1171;p123"/>
          <p:cNvSpPr/>
          <p:nvPr/>
        </p:nvSpPr>
        <p:spPr>
          <a:xfrm>
            <a:off x="4195594"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2" name="Google Shape;1172;p123"/>
          <p:cNvSpPr txBox="1"/>
          <p:nvPr/>
        </p:nvSpPr>
        <p:spPr>
          <a:xfrm>
            <a:off x="4860681"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173" name="Google Shape;1173;p123"/>
          <p:cNvSpPr txBox="1"/>
          <p:nvPr/>
        </p:nvSpPr>
        <p:spPr>
          <a:xfrm>
            <a:off x="6668674" y="3801864"/>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174" name="Google Shape;1174;p123"/>
          <p:cNvSpPr txBox="1"/>
          <p:nvPr/>
        </p:nvSpPr>
        <p:spPr>
          <a:xfrm>
            <a:off x="6503189" y="2910623"/>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175" name="Google Shape;1175;p123"/>
          <p:cNvSpPr txBox="1"/>
          <p:nvPr/>
        </p:nvSpPr>
        <p:spPr>
          <a:xfrm>
            <a:off x="6631978" y="5864821"/>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cxnSp>
        <p:nvCxnSpPr>
          <p:cNvPr id="1176" name="Google Shape;1176;p123"/>
          <p:cNvCxnSpPr/>
          <p:nvPr/>
        </p:nvCxnSpPr>
        <p:spPr>
          <a:xfrm>
            <a:off x="6132539" y="3283308"/>
            <a:ext cx="1600200" cy="0"/>
          </a:xfrm>
          <a:prstGeom prst="straightConnector1">
            <a:avLst/>
          </a:prstGeom>
          <a:noFill/>
          <a:ln w="38100" cap="flat" cmpd="sng">
            <a:solidFill>
              <a:schemeClr val="accent1"/>
            </a:solidFill>
            <a:prstDash val="solid"/>
            <a:round/>
            <a:headEnd type="none" w="sm" len="sm"/>
            <a:tailEnd type="stealth" w="lg" len="lg"/>
          </a:ln>
        </p:spPr>
      </p:cxnSp>
      <p:cxnSp>
        <p:nvCxnSpPr>
          <p:cNvPr id="1177" name="Google Shape;1177;p123"/>
          <p:cNvCxnSpPr/>
          <p:nvPr/>
        </p:nvCxnSpPr>
        <p:spPr>
          <a:xfrm>
            <a:off x="6095549" y="4117104"/>
            <a:ext cx="1600200" cy="0"/>
          </a:xfrm>
          <a:prstGeom prst="straightConnector1">
            <a:avLst/>
          </a:prstGeom>
          <a:noFill/>
          <a:ln w="38100" cap="flat" cmpd="sng">
            <a:solidFill>
              <a:schemeClr val="accent1"/>
            </a:solidFill>
            <a:prstDash val="solid"/>
            <a:round/>
            <a:headEnd type="stealth" w="lg" len="lg"/>
            <a:tailEnd type="stealth" w="lg" len="lg"/>
          </a:ln>
        </p:spPr>
      </p:cxnSp>
      <p:cxnSp>
        <p:nvCxnSpPr>
          <p:cNvPr id="1178" name="Google Shape;1178;p123"/>
          <p:cNvCxnSpPr/>
          <p:nvPr/>
        </p:nvCxnSpPr>
        <p:spPr>
          <a:xfrm>
            <a:off x="6171558" y="6193829"/>
            <a:ext cx="1600200" cy="0"/>
          </a:xfrm>
          <a:prstGeom prst="straightConnector1">
            <a:avLst/>
          </a:prstGeom>
          <a:noFill/>
          <a:ln w="38100" cap="flat" cmpd="sng">
            <a:solidFill>
              <a:schemeClr val="accent1"/>
            </a:solidFill>
            <a:prstDash val="solid"/>
            <a:round/>
            <a:headEnd type="stealth" w="lg" len="lg"/>
            <a:tailEnd type="stealth" w="lg" len="lg"/>
          </a:ln>
        </p:spPr>
      </p:cxnSp>
      <p:sp>
        <p:nvSpPr>
          <p:cNvPr id="1179" name="Google Shape;1179;p123"/>
          <p:cNvSpPr txBox="1"/>
          <p:nvPr/>
        </p:nvSpPr>
        <p:spPr>
          <a:xfrm>
            <a:off x="8654602" y="2600891"/>
            <a:ext cx="288272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RAM(16 bits)</a:t>
            </a:r>
            <a:endParaRPr sz="4400">
              <a:solidFill>
                <a:schemeClr val="dk1"/>
              </a:solidFill>
              <a:latin typeface="Calibri"/>
              <a:ea typeface="Calibri"/>
              <a:cs typeface="Calibri"/>
              <a:sym typeface="Calibri"/>
            </a:endParaRPr>
          </a:p>
        </p:txBody>
      </p:sp>
      <p:cxnSp>
        <p:nvCxnSpPr>
          <p:cNvPr id="1180" name="Google Shape;1180;p123"/>
          <p:cNvCxnSpPr>
            <a:stCxn id="1167" idx="3"/>
            <a:endCxn id="1169" idx="1"/>
          </p:cNvCxnSpPr>
          <p:nvPr/>
        </p:nvCxnSpPr>
        <p:spPr>
          <a:xfrm>
            <a:off x="3547472" y="3351954"/>
            <a:ext cx="643200" cy="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graphicFrame>
        <p:nvGraphicFramePr>
          <p:cNvPr id="1185" name="Google Shape;1185;p124"/>
          <p:cNvGraphicFramePr/>
          <p:nvPr/>
        </p:nvGraphicFramePr>
        <p:xfrm>
          <a:off x="7769729" y="3117382"/>
          <a:ext cx="4121225" cy="3387300"/>
        </p:xfrm>
        <a:graphic>
          <a:graphicData uri="http://schemas.openxmlformats.org/drawingml/2006/table">
            <a:tbl>
              <a:tblPr firstRow="1" bandRow="1">
                <a:noFill/>
              </a:tblPr>
              <a:tblGrid>
                <a:gridCol w="1318250">
                  <a:extLst>
                    <a:ext uri="{9D8B030D-6E8A-4147-A177-3AD203B41FA5}">
                      <a16:colId xmlns="" xmlns:a16="http://schemas.microsoft.com/office/drawing/2014/main" val="20000"/>
                    </a:ext>
                  </a:extLst>
                </a:gridCol>
                <a:gridCol w="2802975">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t>1256H</a:t>
                      </a:r>
                      <a:endParaRPr sz="2400"/>
                    </a:p>
                  </a:txBody>
                  <a:tcPr marL="91450" marR="91450" marT="45725" marB="45725">
                    <a:solidFill>
                      <a:srgbClr val="FFFF00"/>
                    </a:solidFill>
                  </a:tcPr>
                </a:tc>
                <a:tc>
                  <a:txBody>
                    <a:bodyPr/>
                    <a:lstStyle/>
                    <a:p>
                      <a:pPr marL="0" marR="0" lvl="0" indent="0" algn="l" rtl="0">
                        <a:spcBef>
                          <a:spcPts val="0"/>
                        </a:spcBef>
                        <a:spcAft>
                          <a:spcPts val="0"/>
                        </a:spcAft>
                        <a:buNone/>
                      </a:pPr>
                      <a:r>
                        <a:rPr lang="en-US" sz="2400" b="1"/>
                        <a:t>0010101</a:t>
                      </a:r>
                      <a:r>
                        <a:rPr lang="en-US" sz="2400" b="1">
                          <a:solidFill>
                            <a:srgbClr val="FF0000"/>
                          </a:solidFill>
                        </a:rPr>
                        <a:t>11000011</a:t>
                      </a:r>
                      <a:endParaRPr sz="2400" b="1">
                        <a:solidFill>
                          <a:srgbClr val="FF0000"/>
                        </a:solidFill>
                      </a:endParaRPr>
                    </a:p>
                  </a:txBody>
                  <a:tcPr marL="91450" marR="91450" marT="45725" marB="45725">
                    <a:solidFill>
                      <a:srgbClr val="FFFF00"/>
                    </a:solidFill>
                  </a:tcPr>
                </a:tc>
                <a:extLst>
                  <a:ext uri="{0D108BD9-81ED-4DB2-BD59-A6C34878D82A}">
                    <a16:rowId xmlns="" xmlns:a16="http://schemas.microsoft.com/office/drawing/2014/main" val="10001"/>
                  </a:ext>
                </a:extLst>
              </a:tr>
              <a:tr h="809900">
                <a:tc>
                  <a:txBody>
                    <a:bodyPr/>
                    <a:lstStyle/>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r>
                        <a:rPr lang="en-US" sz="2400"/>
                        <a:t>1258H</a:t>
                      </a:r>
                      <a:endParaRPr sz="2400"/>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Calibri"/>
                        <a:buNone/>
                      </a:pPr>
                      <a:r>
                        <a:rPr lang="en-US" sz="2400" b="1"/>
                        <a:t>1001111</a:t>
                      </a:r>
                      <a:r>
                        <a:rPr lang="en-US" sz="2400" b="1">
                          <a:solidFill>
                            <a:srgbClr val="7030A0"/>
                          </a:solidFill>
                        </a:rPr>
                        <a:t>11001011</a:t>
                      </a:r>
                      <a:endParaRPr/>
                    </a:p>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186" name="Google Shape;1186;p124"/>
          <p:cNvSpPr txBox="1">
            <a:spLocks noGrp="1"/>
          </p:cNvSpPr>
          <p:nvPr>
            <p:ph type="title"/>
          </p:nvPr>
        </p:nvSpPr>
        <p:spPr>
          <a:xfrm>
            <a:off x="1153611" y="295433"/>
            <a:ext cx="5121627" cy="1904207"/>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2800"/>
              <a:buFont typeface="Calibri"/>
              <a:buNone/>
            </a:pPr>
            <a:r>
              <a:rPr lang="en-US" sz="2800"/>
              <a:t>STEP-3: content of MAR is placed on Address bus and applied to Memory, as a result memory location 1256H is selected </a:t>
            </a:r>
            <a:endParaRPr sz="2800"/>
          </a:p>
        </p:txBody>
      </p:sp>
      <p:graphicFrame>
        <p:nvGraphicFramePr>
          <p:cNvPr id="1187" name="Google Shape;1187;p124"/>
          <p:cNvGraphicFramePr/>
          <p:nvPr/>
        </p:nvGraphicFramePr>
        <p:xfrm>
          <a:off x="7705859" y="0"/>
          <a:ext cx="4081175" cy="2199690"/>
        </p:xfrm>
        <a:graphic>
          <a:graphicData uri="http://schemas.openxmlformats.org/drawingml/2006/table">
            <a:tbl>
              <a:tblPr firstRow="1" bandRow="1">
                <a:noFill/>
              </a:tblPr>
              <a:tblGrid>
                <a:gridCol w="4081175">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a:t>
                      </a:r>
                      <a:endParaRPr sz="2400"/>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2400"/>
                        <a:t>MOV CX, AX</a:t>
                      </a:r>
                      <a:endParaRPr sz="2400"/>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
        <p:nvSpPr>
          <p:cNvPr id="1188" name="Google Shape;1188;p124"/>
          <p:cNvSpPr/>
          <p:nvPr/>
        </p:nvSpPr>
        <p:spPr>
          <a:xfrm>
            <a:off x="8203842" y="2248105"/>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9" name="Google Shape;1189;p124"/>
          <p:cNvSpPr/>
          <p:nvPr/>
        </p:nvSpPr>
        <p:spPr>
          <a:xfrm>
            <a:off x="1287895"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0" name="Google Shape;1190;p124"/>
          <p:cNvSpPr txBox="1"/>
          <p:nvPr/>
        </p:nvSpPr>
        <p:spPr>
          <a:xfrm>
            <a:off x="3844224" y="2331070"/>
            <a:ext cx="5741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CPU</a:t>
            </a:r>
            <a:endParaRPr/>
          </a:p>
        </p:txBody>
      </p:sp>
      <p:sp>
        <p:nvSpPr>
          <p:cNvPr id="1191" name="Google Shape;1191;p124"/>
          <p:cNvSpPr/>
          <p:nvPr/>
        </p:nvSpPr>
        <p:spPr>
          <a:xfrm>
            <a:off x="1569307"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2" name="Google Shape;1192;p124"/>
          <p:cNvSpPr/>
          <p:nvPr/>
        </p:nvSpPr>
        <p:spPr>
          <a:xfrm>
            <a:off x="1592201" y="5520492"/>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3" name="Google Shape;1193;p124"/>
          <p:cNvSpPr/>
          <p:nvPr/>
        </p:nvSpPr>
        <p:spPr>
          <a:xfrm>
            <a:off x="4235301" y="5511837"/>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4" name="Google Shape;1194;p124"/>
          <p:cNvSpPr txBox="1"/>
          <p:nvPr/>
        </p:nvSpPr>
        <p:spPr>
          <a:xfrm>
            <a:off x="4899115" y="5780436"/>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195" name="Google Shape;1195;p124"/>
          <p:cNvSpPr txBox="1"/>
          <p:nvPr/>
        </p:nvSpPr>
        <p:spPr>
          <a:xfrm>
            <a:off x="2127910"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196" name="Google Shape;1196;p124"/>
          <p:cNvSpPr txBox="1"/>
          <p:nvPr/>
        </p:nvSpPr>
        <p:spPr>
          <a:xfrm>
            <a:off x="2276906"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197" name="Google Shape;1197;p124"/>
          <p:cNvSpPr/>
          <p:nvPr/>
        </p:nvSpPr>
        <p:spPr>
          <a:xfrm>
            <a:off x="4227539"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8" name="Google Shape;1198;p124"/>
          <p:cNvSpPr txBox="1"/>
          <p:nvPr/>
        </p:nvSpPr>
        <p:spPr>
          <a:xfrm>
            <a:off x="5009214" y="4720434"/>
            <a:ext cx="36740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IR</a:t>
            </a:r>
            <a:endParaRPr/>
          </a:p>
        </p:txBody>
      </p:sp>
      <p:sp>
        <p:nvSpPr>
          <p:cNvPr id="1199" name="Google Shape;1199;p124"/>
          <p:cNvSpPr/>
          <p:nvPr/>
        </p:nvSpPr>
        <p:spPr>
          <a:xfrm>
            <a:off x="1642472"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0" name="Google Shape;1200;p124"/>
          <p:cNvSpPr txBox="1"/>
          <p:nvPr/>
        </p:nvSpPr>
        <p:spPr>
          <a:xfrm>
            <a:off x="1642472" y="3135975"/>
            <a:ext cx="19050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201" name="Google Shape;1201;p124"/>
          <p:cNvSpPr/>
          <p:nvPr/>
        </p:nvSpPr>
        <p:spPr>
          <a:xfrm>
            <a:off x="419054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2" name="Google Shape;1202;p124"/>
          <p:cNvSpPr txBox="1"/>
          <p:nvPr/>
        </p:nvSpPr>
        <p:spPr>
          <a:xfrm>
            <a:off x="4235301" y="3158675"/>
            <a:ext cx="166928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203" name="Google Shape;1203;p124"/>
          <p:cNvSpPr/>
          <p:nvPr/>
        </p:nvSpPr>
        <p:spPr>
          <a:xfrm>
            <a:off x="4195594"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4" name="Google Shape;1204;p124"/>
          <p:cNvSpPr txBox="1"/>
          <p:nvPr/>
        </p:nvSpPr>
        <p:spPr>
          <a:xfrm>
            <a:off x="4860681"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205" name="Google Shape;1205;p124"/>
          <p:cNvSpPr txBox="1"/>
          <p:nvPr/>
        </p:nvSpPr>
        <p:spPr>
          <a:xfrm>
            <a:off x="6668674" y="3801864"/>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206" name="Google Shape;1206;p124"/>
          <p:cNvSpPr txBox="1"/>
          <p:nvPr/>
        </p:nvSpPr>
        <p:spPr>
          <a:xfrm>
            <a:off x="6376648" y="2910623"/>
            <a:ext cx="118654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207" name="Google Shape;1207;p124"/>
          <p:cNvSpPr txBox="1"/>
          <p:nvPr/>
        </p:nvSpPr>
        <p:spPr>
          <a:xfrm>
            <a:off x="6631978" y="5864821"/>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cxnSp>
        <p:nvCxnSpPr>
          <p:cNvPr id="1208" name="Google Shape;1208;p124"/>
          <p:cNvCxnSpPr/>
          <p:nvPr/>
        </p:nvCxnSpPr>
        <p:spPr>
          <a:xfrm>
            <a:off x="6132539" y="3283308"/>
            <a:ext cx="1600200" cy="0"/>
          </a:xfrm>
          <a:prstGeom prst="straightConnector1">
            <a:avLst/>
          </a:prstGeom>
          <a:noFill/>
          <a:ln w="38100" cap="flat" cmpd="sng">
            <a:solidFill>
              <a:schemeClr val="accent1"/>
            </a:solidFill>
            <a:prstDash val="solid"/>
            <a:round/>
            <a:headEnd type="none" w="sm" len="sm"/>
            <a:tailEnd type="stealth" w="lg" len="lg"/>
          </a:ln>
        </p:spPr>
      </p:cxnSp>
      <p:cxnSp>
        <p:nvCxnSpPr>
          <p:cNvPr id="1209" name="Google Shape;1209;p124"/>
          <p:cNvCxnSpPr/>
          <p:nvPr/>
        </p:nvCxnSpPr>
        <p:spPr>
          <a:xfrm>
            <a:off x="6095549" y="4117104"/>
            <a:ext cx="1600200" cy="0"/>
          </a:xfrm>
          <a:prstGeom prst="straightConnector1">
            <a:avLst/>
          </a:prstGeom>
          <a:noFill/>
          <a:ln w="38100" cap="flat" cmpd="sng">
            <a:solidFill>
              <a:schemeClr val="accent1"/>
            </a:solidFill>
            <a:prstDash val="solid"/>
            <a:round/>
            <a:headEnd type="stealth" w="lg" len="lg"/>
            <a:tailEnd type="stealth" w="lg" len="lg"/>
          </a:ln>
        </p:spPr>
      </p:cxnSp>
      <p:cxnSp>
        <p:nvCxnSpPr>
          <p:cNvPr id="1210" name="Google Shape;1210;p124"/>
          <p:cNvCxnSpPr/>
          <p:nvPr/>
        </p:nvCxnSpPr>
        <p:spPr>
          <a:xfrm>
            <a:off x="6171558" y="6193829"/>
            <a:ext cx="1600200" cy="0"/>
          </a:xfrm>
          <a:prstGeom prst="straightConnector1">
            <a:avLst/>
          </a:prstGeom>
          <a:noFill/>
          <a:ln w="38100" cap="flat" cmpd="sng">
            <a:solidFill>
              <a:schemeClr val="accent1"/>
            </a:solidFill>
            <a:prstDash val="solid"/>
            <a:round/>
            <a:headEnd type="stealth" w="lg" len="lg"/>
            <a:tailEnd type="stealth" w="lg" len="lg"/>
          </a:ln>
        </p:spPr>
      </p:cxnSp>
      <p:sp>
        <p:nvSpPr>
          <p:cNvPr id="1211" name="Google Shape;1211;p124"/>
          <p:cNvSpPr txBox="1"/>
          <p:nvPr/>
        </p:nvSpPr>
        <p:spPr>
          <a:xfrm>
            <a:off x="8654602" y="2600891"/>
            <a:ext cx="288272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RAM(16 bits)</a:t>
            </a:r>
            <a:endParaRPr sz="4400">
              <a:solidFill>
                <a:schemeClr val="dk1"/>
              </a:solidFill>
              <a:latin typeface="Calibri"/>
              <a:ea typeface="Calibri"/>
              <a:cs typeface="Calibri"/>
              <a:sym typeface="Calibri"/>
            </a:endParaRPr>
          </a:p>
        </p:txBody>
      </p:sp>
      <p:cxnSp>
        <p:nvCxnSpPr>
          <p:cNvPr id="1212" name="Google Shape;1212;p124"/>
          <p:cNvCxnSpPr>
            <a:stCxn id="1199" idx="3"/>
            <a:endCxn id="1201" idx="1"/>
          </p:cNvCxnSpPr>
          <p:nvPr/>
        </p:nvCxnSpPr>
        <p:spPr>
          <a:xfrm>
            <a:off x="3547472" y="3351954"/>
            <a:ext cx="643200" cy="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688" y="142101"/>
            <a:ext cx="10515600" cy="861509"/>
          </a:xfrm>
        </p:spPr>
        <p:txBody>
          <a:bodyPr/>
          <a:lstStyle/>
          <a:p>
            <a:r>
              <a:rPr lang="en-US" dirty="0"/>
              <a:t>Instruction Set Architecture</a:t>
            </a:r>
          </a:p>
        </p:txBody>
      </p:sp>
      <p:sp>
        <p:nvSpPr>
          <p:cNvPr id="3" name="Content Placeholder 2"/>
          <p:cNvSpPr>
            <a:spLocks noGrp="1"/>
          </p:cNvSpPr>
          <p:nvPr>
            <p:ph idx="1"/>
          </p:nvPr>
        </p:nvSpPr>
        <p:spPr>
          <a:xfrm>
            <a:off x="559420" y="1502240"/>
            <a:ext cx="11350082" cy="4351338"/>
          </a:xfrm>
        </p:spPr>
        <p:txBody>
          <a:bodyPr>
            <a:normAutofit/>
          </a:bodyPr>
          <a:lstStyle/>
          <a:p>
            <a:pPr marL="0" indent="0">
              <a:buNone/>
            </a:pPr>
            <a:r>
              <a:rPr lang="en-US" dirty="0"/>
              <a:t>“Instruction Set Architecture is the structure of a </a:t>
            </a:r>
            <a:r>
              <a:rPr lang="en-US" dirty="0" smtClean="0"/>
              <a:t>computer that </a:t>
            </a:r>
            <a:r>
              <a:rPr lang="en-US" dirty="0"/>
              <a:t>a machine language programmer (or a compiler) </a:t>
            </a:r>
            <a:r>
              <a:rPr lang="en-US" dirty="0" smtClean="0"/>
              <a:t>must understand </a:t>
            </a:r>
            <a:r>
              <a:rPr lang="en-US" dirty="0"/>
              <a:t>to write a correct (timing independent) </a:t>
            </a:r>
            <a:r>
              <a:rPr lang="en-US" dirty="0" smtClean="0"/>
              <a:t>program for </a:t>
            </a:r>
            <a:r>
              <a:rPr lang="en-US" dirty="0"/>
              <a:t>that machine.”</a:t>
            </a:r>
          </a:p>
          <a:p>
            <a:pPr marL="0" indent="0">
              <a:buNone/>
            </a:pPr>
            <a:r>
              <a:rPr lang="en-US" dirty="0" smtClean="0"/>
              <a:t>The </a:t>
            </a:r>
            <a:r>
              <a:rPr lang="en-US" dirty="0"/>
              <a:t>ISA defines:</a:t>
            </a:r>
          </a:p>
          <a:p>
            <a:pPr marL="0" indent="0">
              <a:buNone/>
            </a:pPr>
            <a:r>
              <a:rPr lang="en-US" dirty="0" smtClean="0"/>
              <a:t>Operations </a:t>
            </a:r>
            <a:r>
              <a:rPr lang="en-US" dirty="0"/>
              <a:t>that the processor can execute</a:t>
            </a:r>
          </a:p>
          <a:p>
            <a:pPr marL="0" indent="0">
              <a:buNone/>
            </a:pPr>
            <a:r>
              <a:rPr lang="en-US" dirty="0" smtClean="0"/>
              <a:t>Data </a:t>
            </a:r>
            <a:r>
              <a:rPr lang="en-US" dirty="0"/>
              <a:t>Transfer mechanisms + how to access data</a:t>
            </a:r>
          </a:p>
          <a:p>
            <a:pPr marL="0" indent="0">
              <a:buNone/>
            </a:pPr>
            <a:r>
              <a:rPr lang="en-US" dirty="0" smtClean="0"/>
              <a:t>Control </a:t>
            </a:r>
            <a:r>
              <a:rPr lang="en-US" dirty="0"/>
              <a:t>Mechanisms (branch, jump, </a:t>
            </a:r>
            <a:r>
              <a:rPr lang="en-US" dirty="0" err="1"/>
              <a:t>etc</a:t>
            </a:r>
            <a:r>
              <a:rPr lang="en-US" dirty="0"/>
              <a:t>)</a:t>
            </a:r>
          </a:p>
          <a:p>
            <a:pPr marL="0" indent="0">
              <a:buNone/>
            </a:pPr>
            <a:r>
              <a:rPr lang="en-US" dirty="0" smtClean="0"/>
              <a:t>“</a:t>
            </a:r>
            <a:r>
              <a:rPr lang="en-US" dirty="0"/>
              <a:t>Contract” between programmer/compiler + </a:t>
            </a:r>
            <a:r>
              <a:rPr lang="en-US" dirty="0" smtClean="0"/>
              <a:t>Hardware</a:t>
            </a:r>
            <a:endParaRPr lang="en-US" dirty="0"/>
          </a:p>
        </p:txBody>
      </p:sp>
    </p:spTree>
    <p:extLst>
      <p:ext uri="{BB962C8B-B14F-4D97-AF65-F5344CB8AC3E}">
        <p14:creationId xmlns:p14="http://schemas.microsoft.com/office/powerpoint/2010/main" val="404320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graphicFrame>
        <p:nvGraphicFramePr>
          <p:cNvPr id="1217" name="Google Shape;1217;p125"/>
          <p:cNvGraphicFramePr/>
          <p:nvPr/>
        </p:nvGraphicFramePr>
        <p:xfrm>
          <a:off x="7769729" y="3117382"/>
          <a:ext cx="4121225" cy="3387300"/>
        </p:xfrm>
        <a:graphic>
          <a:graphicData uri="http://schemas.openxmlformats.org/drawingml/2006/table">
            <a:tbl>
              <a:tblPr firstRow="1" bandRow="1">
                <a:noFill/>
              </a:tblPr>
              <a:tblGrid>
                <a:gridCol w="1318250">
                  <a:extLst>
                    <a:ext uri="{9D8B030D-6E8A-4147-A177-3AD203B41FA5}">
                      <a16:colId xmlns="" xmlns:a16="http://schemas.microsoft.com/office/drawing/2014/main" val="20000"/>
                    </a:ext>
                  </a:extLst>
                </a:gridCol>
                <a:gridCol w="2802975">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t>1256H</a:t>
                      </a:r>
                      <a:endParaRPr sz="2400"/>
                    </a:p>
                  </a:txBody>
                  <a:tcPr marL="91450" marR="91450" marT="45725" marB="45725"/>
                </a:tc>
                <a:tc>
                  <a:txBody>
                    <a:bodyPr/>
                    <a:lstStyle/>
                    <a:p>
                      <a:pPr marL="0" marR="0" lvl="0" indent="0" algn="l" rtl="0">
                        <a:spcBef>
                          <a:spcPts val="0"/>
                        </a:spcBef>
                        <a:spcAft>
                          <a:spcPts val="0"/>
                        </a:spcAft>
                        <a:buNone/>
                      </a:pPr>
                      <a:r>
                        <a:rPr lang="en-US" sz="2400" b="1">
                          <a:solidFill>
                            <a:srgbClr val="FF0000"/>
                          </a:solidFill>
                        </a:rPr>
                        <a:t>1</a:t>
                      </a:r>
                      <a:r>
                        <a:rPr lang="en-US" sz="2400" b="1"/>
                        <a:t>0010101</a:t>
                      </a:r>
                      <a:r>
                        <a:rPr lang="en-US" sz="2400" b="1">
                          <a:solidFill>
                            <a:srgbClr val="FF0000"/>
                          </a:solidFill>
                        </a:rPr>
                        <a:t>1100001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809900">
                <a:tc>
                  <a:txBody>
                    <a:bodyPr/>
                    <a:lstStyle/>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r>
                        <a:rPr lang="en-US" sz="2400"/>
                        <a:t>1258H</a:t>
                      </a:r>
                      <a:endParaRPr sz="2400"/>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Calibri"/>
                        <a:buNone/>
                      </a:pPr>
                      <a:r>
                        <a:rPr lang="en-US" sz="2400" b="1"/>
                        <a:t>1001111</a:t>
                      </a:r>
                      <a:r>
                        <a:rPr lang="en-US" sz="2400" b="1">
                          <a:solidFill>
                            <a:srgbClr val="7030A0"/>
                          </a:solidFill>
                        </a:rPr>
                        <a:t>11001011</a:t>
                      </a:r>
                      <a:endParaRPr/>
                    </a:p>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218" name="Google Shape;1218;p125"/>
          <p:cNvSpPr txBox="1">
            <a:spLocks noGrp="1"/>
          </p:cNvSpPr>
          <p:nvPr>
            <p:ph type="title"/>
          </p:nvPr>
        </p:nvSpPr>
        <p:spPr>
          <a:xfrm>
            <a:off x="1153611" y="295433"/>
            <a:ext cx="5121627" cy="19042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a:t>STEP-4: Control unit sends READ control signal to RAM, as a result machine code of 1</a:t>
            </a:r>
            <a:r>
              <a:rPr lang="en-US" sz="2800" baseline="30000"/>
              <a:t>st</a:t>
            </a:r>
            <a:r>
              <a:rPr lang="en-US" sz="2800"/>
              <a:t> instruction is available on Data Bus </a:t>
            </a:r>
            <a:endParaRPr sz="2800"/>
          </a:p>
        </p:txBody>
      </p:sp>
      <p:graphicFrame>
        <p:nvGraphicFramePr>
          <p:cNvPr id="1219" name="Google Shape;1219;p125"/>
          <p:cNvGraphicFramePr/>
          <p:nvPr/>
        </p:nvGraphicFramePr>
        <p:xfrm>
          <a:off x="7705859" y="0"/>
          <a:ext cx="4081175" cy="2199690"/>
        </p:xfrm>
        <a:graphic>
          <a:graphicData uri="http://schemas.openxmlformats.org/drawingml/2006/table">
            <a:tbl>
              <a:tblPr firstRow="1" bandRow="1">
                <a:noFill/>
              </a:tblPr>
              <a:tblGrid>
                <a:gridCol w="4081175">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a:t>
                      </a:r>
                      <a:endParaRPr sz="2400"/>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2400"/>
                        <a:t>MOV CX, AX</a:t>
                      </a:r>
                      <a:endParaRPr sz="2400"/>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
        <p:nvSpPr>
          <p:cNvPr id="1220" name="Google Shape;1220;p125"/>
          <p:cNvSpPr/>
          <p:nvPr/>
        </p:nvSpPr>
        <p:spPr>
          <a:xfrm>
            <a:off x="8203842" y="2248105"/>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1" name="Google Shape;1221;p125"/>
          <p:cNvSpPr/>
          <p:nvPr/>
        </p:nvSpPr>
        <p:spPr>
          <a:xfrm>
            <a:off x="1287895"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2" name="Google Shape;1222;p125"/>
          <p:cNvSpPr txBox="1"/>
          <p:nvPr/>
        </p:nvSpPr>
        <p:spPr>
          <a:xfrm>
            <a:off x="3844224" y="2331070"/>
            <a:ext cx="5741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CPU</a:t>
            </a:r>
            <a:endParaRPr/>
          </a:p>
        </p:txBody>
      </p:sp>
      <p:sp>
        <p:nvSpPr>
          <p:cNvPr id="1223" name="Google Shape;1223;p125"/>
          <p:cNvSpPr/>
          <p:nvPr/>
        </p:nvSpPr>
        <p:spPr>
          <a:xfrm>
            <a:off x="1569307"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4" name="Google Shape;1224;p125"/>
          <p:cNvSpPr/>
          <p:nvPr/>
        </p:nvSpPr>
        <p:spPr>
          <a:xfrm>
            <a:off x="1592201" y="5520492"/>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5" name="Google Shape;1225;p125"/>
          <p:cNvSpPr/>
          <p:nvPr/>
        </p:nvSpPr>
        <p:spPr>
          <a:xfrm>
            <a:off x="4235301" y="5511837"/>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6" name="Google Shape;1226;p125"/>
          <p:cNvSpPr txBox="1"/>
          <p:nvPr/>
        </p:nvSpPr>
        <p:spPr>
          <a:xfrm>
            <a:off x="4899115" y="5780436"/>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227" name="Google Shape;1227;p125"/>
          <p:cNvSpPr txBox="1"/>
          <p:nvPr/>
        </p:nvSpPr>
        <p:spPr>
          <a:xfrm>
            <a:off x="2127910"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228" name="Google Shape;1228;p125"/>
          <p:cNvSpPr txBox="1"/>
          <p:nvPr/>
        </p:nvSpPr>
        <p:spPr>
          <a:xfrm>
            <a:off x="2276906"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229" name="Google Shape;1229;p125"/>
          <p:cNvSpPr/>
          <p:nvPr/>
        </p:nvSpPr>
        <p:spPr>
          <a:xfrm>
            <a:off x="4227539"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0" name="Google Shape;1230;p125"/>
          <p:cNvSpPr txBox="1"/>
          <p:nvPr/>
        </p:nvSpPr>
        <p:spPr>
          <a:xfrm>
            <a:off x="5009214" y="4720434"/>
            <a:ext cx="36740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IR</a:t>
            </a:r>
            <a:endParaRPr/>
          </a:p>
        </p:txBody>
      </p:sp>
      <p:sp>
        <p:nvSpPr>
          <p:cNvPr id="1231" name="Google Shape;1231;p125"/>
          <p:cNvSpPr/>
          <p:nvPr/>
        </p:nvSpPr>
        <p:spPr>
          <a:xfrm>
            <a:off x="1642472"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2" name="Google Shape;1232;p125"/>
          <p:cNvSpPr txBox="1"/>
          <p:nvPr/>
        </p:nvSpPr>
        <p:spPr>
          <a:xfrm>
            <a:off x="1642472" y="3135975"/>
            <a:ext cx="19050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233" name="Google Shape;1233;p125"/>
          <p:cNvSpPr/>
          <p:nvPr/>
        </p:nvSpPr>
        <p:spPr>
          <a:xfrm>
            <a:off x="419054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4" name="Google Shape;1234;p125"/>
          <p:cNvSpPr txBox="1"/>
          <p:nvPr/>
        </p:nvSpPr>
        <p:spPr>
          <a:xfrm>
            <a:off x="4235301" y="3158675"/>
            <a:ext cx="166928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235" name="Google Shape;1235;p125"/>
          <p:cNvSpPr/>
          <p:nvPr/>
        </p:nvSpPr>
        <p:spPr>
          <a:xfrm>
            <a:off x="4195594"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6" name="Google Shape;1236;p125"/>
          <p:cNvSpPr txBox="1"/>
          <p:nvPr/>
        </p:nvSpPr>
        <p:spPr>
          <a:xfrm>
            <a:off x="4860681"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237" name="Google Shape;1237;p125"/>
          <p:cNvSpPr txBox="1"/>
          <p:nvPr/>
        </p:nvSpPr>
        <p:spPr>
          <a:xfrm>
            <a:off x="6086936" y="3971699"/>
            <a:ext cx="193995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endParaRPr/>
          </a:p>
          <a:p>
            <a:pPr marL="0" marR="0" lvl="0" indent="0" algn="ctr" rtl="0">
              <a:lnSpc>
                <a:spcPct val="100000"/>
              </a:lnSpc>
              <a:spcBef>
                <a:spcPts val="0"/>
              </a:spcBef>
              <a:spcAft>
                <a:spcPts val="0"/>
              </a:spcAft>
              <a:buClr>
                <a:schemeClr val="dk1"/>
              </a:buClr>
              <a:buSzPts val="1800"/>
              <a:buFont typeface="Calibri"/>
              <a:buNone/>
            </a:pPr>
            <a:r>
              <a:rPr lang="en-US" sz="1800" b="1">
                <a:solidFill>
                  <a:schemeClr val="dk1"/>
                </a:solidFill>
                <a:latin typeface="Calibri"/>
                <a:ea typeface="Calibri"/>
                <a:cs typeface="Calibri"/>
                <a:sym typeface="Calibri"/>
              </a:rPr>
              <a:t>0010101</a:t>
            </a:r>
            <a:r>
              <a:rPr lang="en-US" sz="1800" b="1">
                <a:solidFill>
                  <a:srgbClr val="FF0000"/>
                </a:solidFill>
                <a:latin typeface="Calibri"/>
                <a:ea typeface="Calibri"/>
                <a:cs typeface="Calibri"/>
                <a:sym typeface="Calibri"/>
              </a:rPr>
              <a:t>11000011</a:t>
            </a:r>
            <a:endParaRPr sz="1800">
              <a:solidFill>
                <a:schemeClr val="dk1"/>
              </a:solidFill>
              <a:latin typeface="Calibri"/>
              <a:ea typeface="Calibri"/>
              <a:cs typeface="Calibri"/>
              <a:sym typeface="Calibri"/>
            </a:endParaRPr>
          </a:p>
        </p:txBody>
      </p:sp>
      <p:sp>
        <p:nvSpPr>
          <p:cNvPr id="1238" name="Google Shape;1238;p125"/>
          <p:cNvSpPr txBox="1"/>
          <p:nvPr/>
        </p:nvSpPr>
        <p:spPr>
          <a:xfrm>
            <a:off x="6376648" y="2910623"/>
            <a:ext cx="118654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239" name="Google Shape;1239;p125"/>
          <p:cNvSpPr txBox="1"/>
          <p:nvPr/>
        </p:nvSpPr>
        <p:spPr>
          <a:xfrm>
            <a:off x="6528520" y="5864821"/>
            <a:ext cx="108465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r>
              <a:rPr lang="en-US" sz="1800">
                <a:solidFill>
                  <a:srgbClr val="FF0000"/>
                </a:solidFill>
                <a:latin typeface="Calibri"/>
                <a:ea typeface="Calibri"/>
                <a:cs typeface="Calibri"/>
                <a:sym typeface="Calibri"/>
              </a:rPr>
              <a:t>READ</a:t>
            </a:r>
            <a:endParaRPr sz="1800">
              <a:solidFill>
                <a:srgbClr val="FF0000"/>
              </a:solidFill>
              <a:latin typeface="Calibri"/>
              <a:ea typeface="Calibri"/>
              <a:cs typeface="Calibri"/>
              <a:sym typeface="Calibri"/>
            </a:endParaRPr>
          </a:p>
        </p:txBody>
      </p:sp>
      <p:cxnSp>
        <p:nvCxnSpPr>
          <p:cNvPr id="1240" name="Google Shape;1240;p125"/>
          <p:cNvCxnSpPr/>
          <p:nvPr/>
        </p:nvCxnSpPr>
        <p:spPr>
          <a:xfrm>
            <a:off x="6132539" y="3283308"/>
            <a:ext cx="1600200" cy="0"/>
          </a:xfrm>
          <a:prstGeom prst="straightConnector1">
            <a:avLst/>
          </a:prstGeom>
          <a:noFill/>
          <a:ln w="38100" cap="flat" cmpd="sng">
            <a:solidFill>
              <a:schemeClr val="accent1"/>
            </a:solidFill>
            <a:prstDash val="solid"/>
            <a:round/>
            <a:headEnd type="none" w="sm" len="sm"/>
            <a:tailEnd type="stealth" w="lg" len="lg"/>
          </a:ln>
        </p:spPr>
      </p:cxnSp>
      <p:cxnSp>
        <p:nvCxnSpPr>
          <p:cNvPr id="1241" name="Google Shape;1241;p125"/>
          <p:cNvCxnSpPr/>
          <p:nvPr/>
        </p:nvCxnSpPr>
        <p:spPr>
          <a:xfrm>
            <a:off x="6275238" y="4537016"/>
            <a:ext cx="1600200" cy="0"/>
          </a:xfrm>
          <a:prstGeom prst="straightConnector1">
            <a:avLst/>
          </a:prstGeom>
          <a:noFill/>
          <a:ln w="38100" cap="flat" cmpd="sng">
            <a:solidFill>
              <a:schemeClr val="accent1"/>
            </a:solidFill>
            <a:prstDash val="solid"/>
            <a:round/>
            <a:headEnd type="stealth" w="lg" len="lg"/>
            <a:tailEnd type="stealth" w="lg" len="lg"/>
          </a:ln>
        </p:spPr>
      </p:cxnSp>
      <p:cxnSp>
        <p:nvCxnSpPr>
          <p:cNvPr id="1242" name="Google Shape;1242;p125"/>
          <p:cNvCxnSpPr/>
          <p:nvPr/>
        </p:nvCxnSpPr>
        <p:spPr>
          <a:xfrm>
            <a:off x="6171558" y="6193829"/>
            <a:ext cx="1600200" cy="0"/>
          </a:xfrm>
          <a:prstGeom prst="straightConnector1">
            <a:avLst/>
          </a:prstGeom>
          <a:noFill/>
          <a:ln w="38100" cap="flat" cmpd="sng">
            <a:solidFill>
              <a:schemeClr val="accent1"/>
            </a:solidFill>
            <a:prstDash val="solid"/>
            <a:round/>
            <a:headEnd type="stealth" w="lg" len="lg"/>
            <a:tailEnd type="stealth" w="lg" len="lg"/>
          </a:ln>
        </p:spPr>
      </p:cxnSp>
      <p:sp>
        <p:nvSpPr>
          <p:cNvPr id="1243" name="Google Shape;1243;p125"/>
          <p:cNvSpPr txBox="1"/>
          <p:nvPr/>
        </p:nvSpPr>
        <p:spPr>
          <a:xfrm>
            <a:off x="8654602" y="2600891"/>
            <a:ext cx="288272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RAM(16 bits)</a:t>
            </a:r>
            <a:endParaRPr sz="4400">
              <a:solidFill>
                <a:schemeClr val="dk1"/>
              </a:solidFill>
              <a:latin typeface="Calibri"/>
              <a:ea typeface="Calibri"/>
              <a:cs typeface="Calibri"/>
              <a:sym typeface="Calibri"/>
            </a:endParaRPr>
          </a:p>
        </p:txBody>
      </p:sp>
      <p:cxnSp>
        <p:nvCxnSpPr>
          <p:cNvPr id="1244" name="Google Shape;1244;p125"/>
          <p:cNvCxnSpPr>
            <a:stCxn id="1231" idx="3"/>
            <a:endCxn id="1233" idx="1"/>
          </p:cNvCxnSpPr>
          <p:nvPr/>
        </p:nvCxnSpPr>
        <p:spPr>
          <a:xfrm>
            <a:off x="3547472" y="3351954"/>
            <a:ext cx="643200" cy="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aphicFrame>
        <p:nvGraphicFramePr>
          <p:cNvPr id="1249" name="Google Shape;1249;p126"/>
          <p:cNvGraphicFramePr/>
          <p:nvPr/>
        </p:nvGraphicFramePr>
        <p:xfrm>
          <a:off x="7769729" y="3117382"/>
          <a:ext cx="4121225" cy="3387300"/>
        </p:xfrm>
        <a:graphic>
          <a:graphicData uri="http://schemas.openxmlformats.org/drawingml/2006/table">
            <a:tbl>
              <a:tblPr firstRow="1" bandRow="1">
                <a:noFill/>
              </a:tblPr>
              <a:tblGrid>
                <a:gridCol w="1318250">
                  <a:extLst>
                    <a:ext uri="{9D8B030D-6E8A-4147-A177-3AD203B41FA5}">
                      <a16:colId xmlns="" xmlns:a16="http://schemas.microsoft.com/office/drawing/2014/main" val="20000"/>
                    </a:ext>
                  </a:extLst>
                </a:gridCol>
                <a:gridCol w="2802975">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t>1256H</a:t>
                      </a:r>
                      <a:endParaRPr sz="2400"/>
                    </a:p>
                  </a:txBody>
                  <a:tcPr marL="91450" marR="91450" marT="45725" marB="45725"/>
                </a:tc>
                <a:tc>
                  <a:txBody>
                    <a:bodyPr/>
                    <a:lstStyle/>
                    <a:p>
                      <a:pPr marL="0" marR="0" lvl="0" indent="0" algn="l" rtl="0">
                        <a:spcBef>
                          <a:spcPts val="0"/>
                        </a:spcBef>
                        <a:spcAft>
                          <a:spcPts val="0"/>
                        </a:spcAft>
                        <a:buNone/>
                      </a:pP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809900">
                <a:tc>
                  <a:txBody>
                    <a:bodyPr/>
                    <a:lstStyle/>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r>
                        <a:rPr lang="en-US" sz="2400"/>
                        <a:t>1258H</a:t>
                      </a:r>
                      <a:endParaRPr sz="2400"/>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Calibri"/>
                        <a:buNone/>
                      </a:pPr>
                      <a:r>
                        <a:rPr lang="en-US" sz="2400" b="1"/>
                        <a:t>1001111</a:t>
                      </a:r>
                      <a:r>
                        <a:rPr lang="en-US" sz="2400" b="1">
                          <a:solidFill>
                            <a:srgbClr val="7030A0"/>
                          </a:solidFill>
                        </a:rPr>
                        <a:t>11001011</a:t>
                      </a:r>
                      <a:endParaRPr/>
                    </a:p>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250" name="Google Shape;1250;p126"/>
          <p:cNvSpPr txBox="1">
            <a:spLocks noGrp="1"/>
          </p:cNvSpPr>
          <p:nvPr>
            <p:ph type="title"/>
          </p:nvPr>
        </p:nvSpPr>
        <p:spPr>
          <a:xfrm>
            <a:off x="1153611" y="295433"/>
            <a:ext cx="5121627" cy="19042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a:t>STEP-5: Machine code of 1</a:t>
            </a:r>
            <a:r>
              <a:rPr lang="en-US" sz="2800" baseline="30000"/>
              <a:t>st</a:t>
            </a:r>
            <a:r>
              <a:rPr lang="en-US" sz="2800"/>
              <a:t> instruction is loaded into IR </a:t>
            </a:r>
            <a:endParaRPr sz="2800"/>
          </a:p>
        </p:txBody>
      </p:sp>
      <p:sp>
        <p:nvSpPr>
          <p:cNvPr id="1251" name="Google Shape;1251;p126"/>
          <p:cNvSpPr/>
          <p:nvPr/>
        </p:nvSpPr>
        <p:spPr>
          <a:xfrm>
            <a:off x="8203842" y="2248105"/>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2" name="Google Shape;1252;p126"/>
          <p:cNvSpPr/>
          <p:nvPr/>
        </p:nvSpPr>
        <p:spPr>
          <a:xfrm>
            <a:off x="1287895"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3" name="Google Shape;1253;p126"/>
          <p:cNvSpPr txBox="1"/>
          <p:nvPr/>
        </p:nvSpPr>
        <p:spPr>
          <a:xfrm>
            <a:off x="3844224" y="2331070"/>
            <a:ext cx="5741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CPU</a:t>
            </a:r>
            <a:endParaRPr/>
          </a:p>
        </p:txBody>
      </p:sp>
      <p:sp>
        <p:nvSpPr>
          <p:cNvPr id="1254" name="Google Shape;1254;p126"/>
          <p:cNvSpPr/>
          <p:nvPr/>
        </p:nvSpPr>
        <p:spPr>
          <a:xfrm>
            <a:off x="1569307"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5" name="Google Shape;1255;p126"/>
          <p:cNvSpPr/>
          <p:nvPr/>
        </p:nvSpPr>
        <p:spPr>
          <a:xfrm>
            <a:off x="1592201" y="5520492"/>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6" name="Google Shape;1256;p126"/>
          <p:cNvSpPr/>
          <p:nvPr/>
        </p:nvSpPr>
        <p:spPr>
          <a:xfrm>
            <a:off x="4235301" y="5511837"/>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7" name="Google Shape;1257;p126"/>
          <p:cNvSpPr txBox="1"/>
          <p:nvPr/>
        </p:nvSpPr>
        <p:spPr>
          <a:xfrm>
            <a:off x="4899115" y="5780436"/>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258" name="Google Shape;1258;p126"/>
          <p:cNvSpPr txBox="1"/>
          <p:nvPr/>
        </p:nvSpPr>
        <p:spPr>
          <a:xfrm>
            <a:off x="2127910"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259" name="Google Shape;1259;p126"/>
          <p:cNvSpPr txBox="1"/>
          <p:nvPr/>
        </p:nvSpPr>
        <p:spPr>
          <a:xfrm>
            <a:off x="2276906"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260" name="Google Shape;1260;p126"/>
          <p:cNvSpPr/>
          <p:nvPr/>
        </p:nvSpPr>
        <p:spPr>
          <a:xfrm>
            <a:off x="4227539"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1" name="Google Shape;1261;p126"/>
          <p:cNvSpPr txBox="1"/>
          <p:nvPr/>
        </p:nvSpPr>
        <p:spPr>
          <a:xfrm>
            <a:off x="4144117" y="4602754"/>
            <a:ext cx="199191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IR </a:t>
            </a:r>
            <a:r>
              <a:rPr lang="en-US" sz="1800" b="1">
                <a:solidFill>
                  <a:schemeClr val="dk1"/>
                </a:solidFill>
                <a:latin typeface="Calibri"/>
                <a:ea typeface="Calibri"/>
                <a:cs typeface="Calibri"/>
                <a:sym typeface="Calibri"/>
              </a:rPr>
              <a:t>0010101</a:t>
            </a:r>
            <a:r>
              <a:rPr lang="en-US" sz="1800" b="1">
                <a:solidFill>
                  <a:srgbClr val="FF0000"/>
                </a:solidFill>
                <a:latin typeface="Calibri"/>
                <a:ea typeface="Calibri"/>
                <a:cs typeface="Calibri"/>
                <a:sym typeface="Calibri"/>
              </a:rPr>
              <a:t>11000011</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62" name="Google Shape;1262;p126"/>
          <p:cNvSpPr/>
          <p:nvPr/>
        </p:nvSpPr>
        <p:spPr>
          <a:xfrm>
            <a:off x="1642472"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3" name="Google Shape;1263;p126"/>
          <p:cNvSpPr txBox="1"/>
          <p:nvPr/>
        </p:nvSpPr>
        <p:spPr>
          <a:xfrm>
            <a:off x="1642472" y="3135975"/>
            <a:ext cx="19050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264" name="Google Shape;1264;p126"/>
          <p:cNvSpPr/>
          <p:nvPr/>
        </p:nvSpPr>
        <p:spPr>
          <a:xfrm>
            <a:off x="419054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5" name="Google Shape;1265;p126"/>
          <p:cNvSpPr txBox="1"/>
          <p:nvPr/>
        </p:nvSpPr>
        <p:spPr>
          <a:xfrm>
            <a:off x="4235301" y="3158675"/>
            <a:ext cx="166928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266" name="Google Shape;1266;p126"/>
          <p:cNvSpPr/>
          <p:nvPr/>
        </p:nvSpPr>
        <p:spPr>
          <a:xfrm>
            <a:off x="4195594"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7" name="Google Shape;1267;p126"/>
          <p:cNvSpPr txBox="1"/>
          <p:nvPr/>
        </p:nvSpPr>
        <p:spPr>
          <a:xfrm>
            <a:off x="4860681"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268" name="Google Shape;1268;p126"/>
          <p:cNvSpPr txBox="1"/>
          <p:nvPr/>
        </p:nvSpPr>
        <p:spPr>
          <a:xfrm>
            <a:off x="6712207" y="4249345"/>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endParaRPr/>
          </a:p>
        </p:txBody>
      </p:sp>
      <p:sp>
        <p:nvSpPr>
          <p:cNvPr id="1269" name="Google Shape;1269;p126"/>
          <p:cNvSpPr txBox="1"/>
          <p:nvPr/>
        </p:nvSpPr>
        <p:spPr>
          <a:xfrm>
            <a:off x="6376648" y="2910623"/>
            <a:ext cx="118654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r>
              <a:rPr lang="en-US" sz="1800">
                <a:solidFill>
                  <a:srgbClr val="FF0000"/>
                </a:solidFill>
                <a:latin typeface="Calibri"/>
                <a:ea typeface="Calibri"/>
                <a:cs typeface="Calibri"/>
                <a:sym typeface="Calibri"/>
              </a:rPr>
              <a:t>1256H</a:t>
            </a:r>
            <a:endParaRPr sz="1800">
              <a:solidFill>
                <a:srgbClr val="FF0000"/>
              </a:solidFill>
              <a:latin typeface="Calibri"/>
              <a:ea typeface="Calibri"/>
              <a:cs typeface="Calibri"/>
              <a:sym typeface="Calibri"/>
            </a:endParaRPr>
          </a:p>
        </p:txBody>
      </p:sp>
      <p:sp>
        <p:nvSpPr>
          <p:cNvPr id="1270" name="Google Shape;1270;p126"/>
          <p:cNvSpPr txBox="1"/>
          <p:nvPr/>
        </p:nvSpPr>
        <p:spPr>
          <a:xfrm>
            <a:off x="6528520" y="5864821"/>
            <a:ext cx="108465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r>
              <a:rPr lang="en-US" sz="1800">
                <a:solidFill>
                  <a:srgbClr val="FF0000"/>
                </a:solidFill>
                <a:latin typeface="Calibri"/>
                <a:ea typeface="Calibri"/>
                <a:cs typeface="Calibri"/>
                <a:sym typeface="Calibri"/>
              </a:rPr>
              <a:t>READ</a:t>
            </a:r>
            <a:endParaRPr sz="1800">
              <a:solidFill>
                <a:srgbClr val="FF0000"/>
              </a:solidFill>
              <a:latin typeface="Calibri"/>
              <a:ea typeface="Calibri"/>
              <a:cs typeface="Calibri"/>
              <a:sym typeface="Calibri"/>
            </a:endParaRPr>
          </a:p>
        </p:txBody>
      </p:sp>
      <p:cxnSp>
        <p:nvCxnSpPr>
          <p:cNvPr id="1271" name="Google Shape;1271;p126"/>
          <p:cNvCxnSpPr/>
          <p:nvPr/>
        </p:nvCxnSpPr>
        <p:spPr>
          <a:xfrm>
            <a:off x="6132539" y="3283308"/>
            <a:ext cx="1600200" cy="0"/>
          </a:xfrm>
          <a:prstGeom prst="straightConnector1">
            <a:avLst/>
          </a:prstGeom>
          <a:noFill/>
          <a:ln w="38100" cap="flat" cmpd="sng">
            <a:solidFill>
              <a:schemeClr val="accent1"/>
            </a:solidFill>
            <a:prstDash val="solid"/>
            <a:round/>
            <a:headEnd type="none" w="sm" len="sm"/>
            <a:tailEnd type="stealth" w="lg" len="lg"/>
          </a:ln>
        </p:spPr>
      </p:cxnSp>
      <p:cxnSp>
        <p:nvCxnSpPr>
          <p:cNvPr id="1272" name="Google Shape;1272;p126"/>
          <p:cNvCxnSpPr/>
          <p:nvPr/>
        </p:nvCxnSpPr>
        <p:spPr>
          <a:xfrm>
            <a:off x="6208166" y="4572861"/>
            <a:ext cx="1600200" cy="0"/>
          </a:xfrm>
          <a:prstGeom prst="straightConnector1">
            <a:avLst/>
          </a:prstGeom>
          <a:noFill/>
          <a:ln w="38100" cap="flat" cmpd="sng">
            <a:solidFill>
              <a:schemeClr val="accent1"/>
            </a:solidFill>
            <a:prstDash val="solid"/>
            <a:round/>
            <a:headEnd type="stealth" w="lg" len="lg"/>
            <a:tailEnd type="stealth" w="lg" len="lg"/>
          </a:ln>
        </p:spPr>
      </p:cxnSp>
      <p:cxnSp>
        <p:nvCxnSpPr>
          <p:cNvPr id="1273" name="Google Shape;1273;p126"/>
          <p:cNvCxnSpPr/>
          <p:nvPr/>
        </p:nvCxnSpPr>
        <p:spPr>
          <a:xfrm>
            <a:off x="6171558" y="6193829"/>
            <a:ext cx="1600200" cy="0"/>
          </a:xfrm>
          <a:prstGeom prst="straightConnector1">
            <a:avLst/>
          </a:prstGeom>
          <a:noFill/>
          <a:ln w="38100" cap="flat" cmpd="sng">
            <a:solidFill>
              <a:schemeClr val="accent1"/>
            </a:solidFill>
            <a:prstDash val="solid"/>
            <a:round/>
            <a:headEnd type="stealth" w="lg" len="lg"/>
            <a:tailEnd type="stealth" w="lg" len="lg"/>
          </a:ln>
        </p:spPr>
      </p:cxnSp>
      <p:sp>
        <p:nvSpPr>
          <p:cNvPr id="1274" name="Google Shape;1274;p126"/>
          <p:cNvSpPr txBox="1"/>
          <p:nvPr/>
        </p:nvSpPr>
        <p:spPr>
          <a:xfrm>
            <a:off x="8654602" y="2600891"/>
            <a:ext cx="288272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RAM(16 bits)</a:t>
            </a:r>
            <a:endParaRPr sz="4400">
              <a:solidFill>
                <a:schemeClr val="dk1"/>
              </a:solidFill>
              <a:latin typeface="Calibri"/>
              <a:ea typeface="Calibri"/>
              <a:cs typeface="Calibri"/>
              <a:sym typeface="Calibri"/>
            </a:endParaRPr>
          </a:p>
        </p:txBody>
      </p:sp>
      <p:cxnSp>
        <p:nvCxnSpPr>
          <p:cNvPr id="1275" name="Google Shape;1275;p126"/>
          <p:cNvCxnSpPr>
            <a:stCxn id="1262" idx="3"/>
            <a:endCxn id="1264" idx="1"/>
          </p:cNvCxnSpPr>
          <p:nvPr/>
        </p:nvCxnSpPr>
        <p:spPr>
          <a:xfrm>
            <a:off x="3547472" y="3351954"/>
            <a:ext cx="643200" cy="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1276" name="Google Shape;1276;p126"/>
          <p:cNvGraphicFramePr/>
          <p:nvPr/>
        </p:nvGraphicFramePr>
        <p:xfrm>
          <a:off x="6233375" y="0"/>
          <a:ext cx="5553650" cy="2199690"/>
        </p:xfrm>
        <a:graphic>
          <a:graphicData uri="http://schemas.openxmlformats.org/drawingml/2006/table">
            <a:tbl>
              <a:tblPr firstRow="1" bandRow="1">
                <a:noFill/>
              </a:tblPr>
              <a:tblGrid>
                <a:gridCol w="5553650">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    ;</a:t>
                      </a: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2400"/>
                        <a:buFont typeface="Calibri"/>
                        <a:buNone/>
                      </a:pPr>
                      <a:r>
                        <a:rPr lang="en-US" sz="2400"/>
                        <a:t>MOV CX, AX  ;</a:t>
                      </a:r>
                      <a:r>
                        <a:rPr lang="en-US" sz="2400" b="1"/>
                        <a:t>1000101</a:t>
                      </a:r>
                      <a:r>
                        <a:rPr lang="en-US" sz="2400" b="1">
                          <a:solidFill>
                            <a:srgbClr val="7030A0"/>
                          </a:solidFill>
                        </a:rPr>
                        <a:t>11001000</a:t>
                      </a:r>
                      <a:endParaRPr/>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graphicFrame>
        <p:nvGraphicFramePr>
          <p:cNvPr id="1281" name="Google Shape;1281;p127"/>
          <p:cNvGraphicFramePr/>
          <p:nvPr/>
        </p:nvGraphicFramePr>
        <p:xfrm>
          <a:off x="7769729" y="3117382"/>
          <a:ext cx="4121225" cy="3387300"/>
        </p:xfrm>
        <a:graphic>
          <a:graphicData uri="http://schemas.openxmlformats.org/drawingml/2006/table">
            <a:tbl>
              <a:tblPr firstRow="1" bandRow="1">
                <a:noFill/>
              </a:tblPr>
              <a:tblGrid>
                <a:gridCol w="1318250">
                  <a:extLst>
                    <a:ext uri="{9D8B030D-6E8A-4147-A177-3AD203B41FA5}">
                      <a16:colId xmlns="" xmlns:a16="http://schemas.microsoft.com/office/drawing/2014/main" val="20000"/>
                    </a:ext>
                  </a:extLst>
                </a:gridCol>
                <a:gridCol w="2802975">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t>1256H</a:t>
                      </a:r>
                      <a:endParaRPr sz="2400"/>
                    </a:p>
                  </a:txBody>
                  <a:tcPr marL="91450" marR="91450" marT="45725" marB="45725"/>
                </a:tc>
                <a:tc>
                  <a:txBody>
                    <a:bodyPr/>
                    <a:lstStyle/>
                    <a:p>
                      <a:pPr marL="0" marR="0" lvl="0" indent="0" algn="l" rtl="0">
                        <a:spcBef>
                          <a:spcPts val="0"/>
                        </a:spcBef>
                        <a:spcAft>
                          <a:spcPts val="0"/>
                        </a:spcAft>
                        <a:buNone/>
                      </a:pP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809900">
                <a:tc>
                  <a:txBody>
                    <a:bodyPr/>
                    <a:lstStyle/>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r>
                        <a:rPr lang="en-US" sz="2400"/>
                        <a:t>1258H</a:t>
                      </a:r>
                      <a:endParaRPr sz="2400"/>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Calibri"/>
                        <a:buNone/>
                      </a:pPr>
                      <a:r>
                        <a:rPr lang="en-US" sz="2400" b="1"/>
                        <a:t>1001111</a:t>
                      </a:r>
                      <a:r>
                        <a:rPr lang="en-US" sz="2400" b="1">
                          <a:solidFill>
                            <a:srgbClr val="7030A0"/>
                          </a:solidFill>
                        </a:rPr>
                        <a:t>11001011</a:t>
                      </a:r>
                      <a:endParaRPr/>
                    </a:p>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282" name="Google Shape;1282;p127"/>
          <p:cNvSpPr txBox="1">
            <a:spLocks noGrp="1"/>
          </p:cNvSpPr>
          <p:nvPr>
            <p:ph type="title"/>
          </p:nvPr>
        </p:nvSpPr>
        <p:spPr>
          <a:xfrm>
            <a:off x="1153611" y="295433"/>
            <a:ext cx="5121627" cy="19042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a:t>STEP-6: PC is incremented by 1 to point next instruction to be executed. Contents of IR is fed to Control Unit </a:t>
            </a:r>
            <a:endParaRPr sz="2800"/>
          </a:p>
        </p:txBody>
      </p:sp>
      <p:graphicFrame>
        <p:nvGraphicFramePr>
          <p:cNvPr id="1283" name="Google Shape;1283;p127"/>
          <p:cNvGraphicFramePr/>
          <p:nvPr/>
        </p:nvGraphicFramePr>
        <p:xfrm>
          <a:off x="7705859" y="0"/>
          <a:ext cx="4081175" cy="2199690"/>
        </p:xfrm>
        <a:graphic>
          <a:graphicData uri="http://schemas.openxmlformats.org/drawingml/2006/table">
            <a:tbl>
              <a:tblPr firstRow="1" bandRow="1">
                <a:noFill/>
              </a:tblPr>
              <a:tblGrid>
                <a:gridCol w="4081175">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a:t>
                      </a:r>
                      <a:endParaRPr sz="2400"/>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2400"/>
                        <a:t>MOV CX, AX</a:t>
                      </a:r>
                      <a:endParaRPr sz="2400"/>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
        <p:nvSpPr>
          <p:cNvPr id="1284" name="Google Shape;1284;p127"/>
          <p:cNvSpPr/>
          <p:nvPr/>
        </p:nvSpPr>
        <p:spPr>
          <a:xfrm>
            <a:off x="8203842" y="2248105"/>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5" name="Google Shape;1285;p127"/>
          <p:cNvSpPr/>
          <p:nvPr/>
        </p:nvSpPr>
        <p:spPr>
          <a:xfrm>
            <a:off x="1287895"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6" name="Google Shape;1286;p127"/>
          <p:cNvSpPr txBox="1"/>
          <p:nvPr/>
        </p:nvSpPr>
        <p:spPr>
          <a:xfrm>
            <a:off x="3844224" y="2331070"/>
            <a:ext cx="5741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CPU</a:t>
            </a:r>
            <a:endParaRPr/>
          </a:p>
        </p:txBody>
      </p:sp>
      <p:sp>
        <p:nvSpPr>
          <p:cNvPr id="1287" name="Google Shape;1287;p127"/>
          <p:cNvSpPr/>
          <p:nvPr/>
        </p:nvSpPr>
        <p:spPr>
          <a:xfrm>
            <a:off x="1569307"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8" name="Google Shape;1288;p127"/>
          <p:cNvSpPr/>
          <p:nvPr/>
        </p:nvSpPr>
        <p:spPr>
          <a:xfrm>
            <a:off x="1592201" y="5520492"/>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9" name="Google Shape;1289;p127"/>
          <p:cNvSpPr/>
          <p:nvPr/>
        </p:nvSpPr>
        <p:spPr>
          <a:xfrm>
            <a:off x="4235301" y="5511837"/>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0" name="Google Shape;1290;p127"/>
          <p:cNvSpPr txBox="1"/>
          <p:nvPr/>
        </p:nvSpPr>
        <p:spPr>
          <a:xfrm>
            <a:off x="4204044" y="5553465"/>
            <a:ext cx="1928495"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a:p>
          <a:p>
            <a:pPr marL="0" marR="0" lvl="0" indent="0" algn="ctr" rtl="0">
              <a:spcBef>
                <a:spcPts val="0"/>
              </a:spcBef>
              <a:spcAft>
                <a:spcPts val="0"/>
              </a:spcAft>
              <a:buNone/>
            </a:pPr>
            <a:r>
              <a:rPr lang="en-US" sz="1800" b="1">
                <a:solidFill>
                  <a:schemeClr val="dk1"/>
                </a:solidFill>
                <a:latin typeface="Calibri"/>
                <a:ea typeface="Calibri"/>
                <a:cs typeface="Calibri"/>
                <a:sym typeface="Calibri"/>
              </a:rPr>
              <a:t>0010101</a:t>
            </a:r>
            <a:r>
              <a:rPr lang="en-US" sz="1800" b="1">
                <a:solidFill>
                  <a:srgbClr val="FF0000"/>
                </a:solidFill>
                <a:latin typeface="Calibri"/>
                <a:ea typeface="Calibri"/>
                <a:cs typeface="Calibri"/>
                <a:sym typeface="Calibri"/>
              </a:rPr>
              <a:t>11000011</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91" name="Google Shape;1291;p127"/>
          <p:cNvSpPr txBox="1"/>
          <p:nvPr/>
        </p:nvSpPr>
        <p:spPr>
          <a:xfrm>
            <a:off x="2127910"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292" name="Google Shape;1292;p127"/>
          <p:cNvSpPr txBox="1"/>
          <p:nvPr/>
        </p:nvSpPr>
        <p:spPr>
          <a:xfrm>
            <a:off x="2276906"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293" name="Google Shape;1293;p127"/>
          <p:cNvSpPr/>
          <p:nvPr/>
        </p:nvSpPr>
        <p:spPr>
          <a:xfrm>
            <a:off x="4227539"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4" name="Google Shape;1294;p127"/>
          <p:cNvSpPr txBox="1"/>
          <p:nvPr/>
        </p:nvSpPr>
        <p:spPr>
          <a:xfrm>
            <a:off x="4144117" y="4602754"/>
            <a:ext cx="199191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IR</a:t>
            </a:r>
            <a:endParaRPr sz="1800">
              <a:solidFill>
                <a:schemeClr val="dk1"/>
              </a:solidFill>
              <a:latin typeface="Calibri"/>
              <a:ea typeface="Calibri"/>
              <a:cs typeface="Calibri"/>
              <a:sym typeface="Calibri"/>
            </a:endParaRPr>
          </a:p>
        </p:txBody>
      </p:sp>
      <p:sp>
        <p:nvSpPr>
          <p:cNvPr id="1295" name="Google Shape;1295;p127"/>
          <p:cNvSpPr/>
          <p:nvPr/>
        </p:nvSpPr>
        <p:spPr>
          <a:xfrm>
            <a:off x="1642472"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6" name="Google Shape;1296;p127"/>
          <p:cNvSpPr txBox="1"/>
          <p:nvPr/>
        </p:nvSpPr>
        <p:spPr>
          <a:xfrm>
            <a:off x="1642472" y="3135975"/>
            <a:ext cx="19050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 </a:t>
            </a:r>
            <a:r>
              <a:rPr lang="en-US" sz="1800" b="1">
                <a:solidFill>
                  <a:srgbClr val="0070C0"/>
                </a:solidFill>
                <a:latin typeface="Calibri"/>
                <a:ea typeface="Calibri"/>
                <a:cs typeface="Calibri"/>
                <a:sym typeface="Calibri"/>
              </a:rPr>
              <a:t>1257</a:t>
            </a:r>
            <a:r>
              <a:rPr lang="en-US" sz="1800">
                <a:solidFill>
                  <a:srgbClr val="FF0000"/>
                </a:solidFill>
                <a:latin typeface="Calibri"/>
                <a:ea typeface="Calibri"/>
                <a:cs typeface="Calibri"/>
                <a:sym typeface="Calibri"/>
              </a:rPr>
              <a:t>H</a:t>
            </a:r>
            <a:endParaRPr sz="1800">
              <a:solidFill>
                <a:srgbClr val="FF0000"/>
              </a:solidFill>
              <a:latin typeface="Calibri"/>
              <a:ea typeface="Calibri"/>
              <a:cs typeface="Calibri"/>
              <a:sym typeface="Calibri"/>
            </a:endParaRPr>
          </a:p>
        </p:txBody>
      </p:sp>
      <p:sp>
        <p:nvSpPr>
          <p:cNvPr id="1297" name="Google Shape;1297;p127"/>
          <p:cNvSpPr/>
          <p:nvPr/>
        </p:nvSpPr>
        <p:spPr>
          <a:xfrm>
            <a:off x="419054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8" name="Google Shape;1298;p127"/>
          <p:cNvSpPr txBox="1"/>
          <p:nvPr/>
        </p:nvSpPr>
        <p:spPr>
          <a:xfrm>
            <a:off x="4235301" y="3158675"/>
            <a:ext cx="166928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a:t>
            </a:r>
            <a:endParaRPr sz="1800">
              <a:solidFill>
                <a:srgbClr val="FF0000"/>
              </a:solidFill>
              <a:latin typeface="Calibri"/>
              <a:ea typeface="Calibri"/>
              <a:cs typeface="Calibri"/>
              <a:sym typeface="Calibri"/>
            </a:endParaRPr>
          </a:p>
        </p:txBody>
      </p:sp>
      <p:sp>
        <p:nvSpPr>
          <p:cNvPr id="1299" name="Google Shape;1299;p127"/>
          <p:cNvSpPr/>
          <p:nvPr/>
        </p:nvSpPr>
        <p:spPr>
          <a:xfrm>
            <a:off x="4195594"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0" name="Google Shape;1300;p127"/>
          <p:cNvSpPr txBox="1"/>
          <p:nvPr/>
        </p:nvSpPr>
        <p:spPr>
          <a:xfrm>
            <a:off x="4860681"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301" name="Google Shape;1301;p127"/>
          <p:cNvSpPr txBox="1"/>
          <p:nvPr/>
        </p:nvSpPr>
        <p:spPr>
          <a:xfrm>
            <a:off x="6694431" y="3776106"/>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endParaRPr/>
          </a:p>
        </p:txBody>
      </p:sp>
      <p:sp>
        <p:nvSpPr>
          <p:cNvPr id="1302" name="Google Shape;1302;p127"/>
          <p:cNvSpPr txBox="1"/>
          <p:nvPr/>
        </p:nvSpPr>
        <p:spPr>
          <a:xfrm>
            <a:off x="6503189" y="2910623"/>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sz="1800">
              <a:solidFill>
                <a:srgbClr val="FF0000"/>
              </a:solidFill>
              <a:latin typeface="Calibri"/>
              <a:ea typeface="Calibri"/>
              <a:cs typeface="Calibri"/>
              <a:sym typeface="Calibri"/>
            </a:endParaRPr>
          </a:p>
        </p:txBody>
      </p:sp>
      <p:sp>
        <p:nvSpPr>
          <p:cNvPr id="1303" name="Google Shape;1303;p127"/>
          <p:cNvSpPr txBox="1"/>
          <p:nvPr/>
        </p:nvSpPr>
        <p:spPr>
          <a:xfrm>
            <a:off x="6631978" y="5864821"/>
            <a:ext cx="87774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sz="1800">
              <a:solidFill>
                <a:srgbClr val="FF0000"/>
              </a:solidFill>
              <a:latin typeface="Calibri"/>
              <a:ea typeface="Calibri"/>
              <a:cs typeface="Calibri"/>
              <a:sym typeface="Calibri"/>
            </a:endParaRPr>
          </a:p>
        </p:txBody>
      </p:sp>
      <p:cxnSp>
        <p:nvCxnSpPr>
          <p:cNvPr id="1304" name="Google Shape;1304;p127"/>
          <p:cNvCxnSpPr/>
          <p:nvPr/>
        </p:nvCxnSpPr>
        <p:spPr>
          <a:xfrm>
            <a:off x="6132539" y="3283308"/>
            <a:ext cx="1600200" cy="0"/>
          </a:xfrm>
          <a:prstGeom prst="straightConnector1">
            <a:avLst/>
          </a:prstGeom>
          <a:noFill/>
          <a:ln w="38100" cap="flat" cmpd="sng">
            <a:solidFill>
              <a:schemeClr val="accent1"/>
            </a:solidFill>
            <a:prstDash val="solid"/>
            <a:round/>
            <a:headEnd type="none" w="sm" len="sm"/>
            <a:tailEnd type="stealth" w="lg" len="lg"/>
          </a:ln>
        </p:spPr>
      </p:cxnSp>
      <p:cxnSp>
        <p:nvCxnSpPr>
          <p:cNvPr id="1305" name="Google Shape;1305;p127"/>
          <p:cNvCxnSpPr/>
          <p:nvPr/>
        </p:nvCxnSpPr>
        <p:spPr>
          <a:xfrm>
            <a:off x="6095549" y="4117104"/>
            <a:ext cx="1600200" cy="0"/>
          </a:xfrm>
          <a:prstGeom prst="straightConnector1">
            <a:avLst/>
          </a:prstGeom>
          <a:noFill/>
          <a:ln w="38100" cap="flat" cmpd="sng">
            <a:solidFill>
              <a:schemeClr val="accent1"/>
            </a:solidFill>
            <a:prstDash val="solid"/>
            <a:round/>
            <a:headEnd type="stealth" w="lg" len="lg"/>
            <a:tailEnd type="stealth" w="lg" len="lg"/>
          </a:ln>
        </p:spPr>
      </p:cxnSp>
      <p:cxnSp>
        <p:nvCxnSpPr>
          <p:cNvPr id="1306" name="Google Shape;1306;p127"/>
          <p:cNvCxnSpPr/>
          <p:nvPr/>
        </p:nvCxnSpPr>
        <p:spPr>
          <a:xfrm>
            <a:off x="6171558" y="6193829"/>
            <a:ext cx="1600200" cy="0"/>
          </a:xfrm>
          <a:prstGeom prst="straightConnector1">
            <a:avLst/>
          </a:prstGeom>
          <a:noFill/>
          <a:ln w="38100" cap="flat" cmpd="sng">
            <a:solidFill>
              <a:schemeClr val="accent1"/>
            </a:solidFill>
            <a:prstDash val="solid"/>
            <a:round/>
            <a:headEnd type="stealth" w="lg" len="lg"/>
            <a:tailEnd type="stealth" w="lg" len="lg"/>
          </a:ln>
        </p:spPr>
      </p:cxnSp>
      <p:sp>
        <p:nvSpPr>
          <p:cNvPr id="1307" name="Google Shape;1307;p127"/>
          <p:cNvSpPr txBox="1"/>
          <p:nvPr/>
        </p:nvSpPr>
        <p:spPr>
          <a:xfrm>
            <a:off x="8654602" y="2600891"/>
            <a:ext cx="288272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RAM(16 bits)</a:t>
            </a:r>
            <a:endParaRPr sz="4400">
              <a:solidFill>
                <a:schemeClr val="dk1"/>
              </a:solidFill>
              <a:latin typeface="Calibri"/>
              <a:ea typeface="Calibri"/>
              <a:cs typeface="Calibri"/>
              <a:sym typeface="Calibri"/>
            </a:endParaRPr>
          </a:p>
        </p:txBody>
      </p:sp>
      <p:cxnSp>
        <p:nvCxnSpPr>
          <p:cNvPr id="1308" name="Google Shape;1308;p127"/>
          <p:cNvCxnSpPr>
            <a:stCxn id="1295" idx="3"/>
            <a:endCxn id="1297" idx="1"/>
          </p:cNvCxnSpPr>
          <p:nvPr/>
        </p:nvCxnSpPr>
        <p:spPr>
          <a:xfrm>
            <a:off x="3547472" y="3351954"/>
            <a:ext cx="643200" cy="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graphicFrame>
        <p:nvGraphicFramePr>
          <p:cNvPr id="1313" name="Google Shape;1313;p128"/>
          <p:cNvGraphicFramePr/>
          <p:nvPr/>
        </p:nvGraphicFramePr>
        <p:xfrm>
          <a:off x="7769729" y="3117382"/>
          <a:ext cx="4121225" cy="3387300"/>
        </p:xfrm>
        <a:graphic>
          <a:graphicData uri="http://schemas.openxmlformats.org/drawingml/2006/table">
            <a:tbl>
              <a:tblPr firstRow="1" bandRow="1">
                <a:noFill/>
              </a:tblPr>
              <a:tblGrid>
                <a:gridCol w="1318250">
                  <a:extLst>
                    <a:ext uri="{9D8B030D-6E8A-4147-A177-3AD203B41FA5}">
                      <a16:colId xmlns="" xmlns:a16="http://schemas.microsoft.com/office/drawing/2014/main" val="20000"/>
                    </a:ext>
                  </a:extLst>
                </a:gridCol>
                <a:gridCol w="2802975">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t>1256H</a:t>
                      </a:r>
                      <a:endParaRPr sz="2400"/>
                    </a:p>
                  </a:txBody>
                  <a:tcPr marL="91450" marR="91450" marT="45725" marB="45725"/>
                </a:tc>
                <a:tc>
                  <a:txBody>
                    <a:bodyPr/>
                    <a:lstStyle/>
                    <a:p>
                      <a:pPr marL="0" marR="0" lvl="0" indent="0" algn="l" rtl="0">
                        <a:spcBef>
                          <a:spcPts val="0"/>
                        </a:spcBef>
                        <a:spcAft>
                          <a:spcPts val="0"/>
                        </a:spcAft>
                        <a:buNone/>
                      </a:pP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809900">
                <a:tc>
                  <a:txBody>
                    <a:bodyPr/>
                    <a:lstStyle/>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r>
                        <a:rPr lang="en-US" sz="2400"/>
                        <a:t>1258H</a:t>
                      </a:r>
                      <a:endParaRPr sz="2400"/>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Calibri"/>
                        <a:buNone/>
                      </a:pPr>
                      <a:r>
                        <a:rPr lang="en-US" sz="2400" b="1"/>
                        <a:t>1001111</a:t>
                      </a:r>
                      <a:r>
                        <a:rPr lang="en-US" sz="2400" b="1">
                          <a:solidFill>
                            <a:srgbClr val="7030A0"/>
                          </a:solidFill>
                        </a:rPr>
                        <a:t>11001011</a:t>
                      </a:r>
                      <a:endParaRPr/>
                    </a:p>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314" name="Google Shape;1314;p128"/>
          <p:cNvSpPr txBox="1">
            <a:spLocks noGrp="1"/>
          </p:cNvSpPr>
          <p:nvPr>
            <p:ph type="title"/>
          </p:nvPr>
        </p:nvSpPr>
        <p:spPr>
          <a:xfrm>
            <a:off x="721217" y="154705"/>
            <a:ext cx="5554021" cy="2044935"/>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2800"/>
              <a:buFont typeface="Calibri"/>
              <a:buNone/>
            </a:pPr>
            <a:r>
              <a:rPr lang="en-US" sz="2800"/>
              <a:t>STEP-7: 1</a:t>
            </a:r>
            <a:r>
              <a:rPr lang="en-US" sz="2800" baseline="30000"/>
              <a:t>st</a:t>
            </a:r>
            <a:r>
              <a:rPr lang="en-US" sz="2800"/>
              <a:t> instruction is decoded at control unit: control signals are generated to activate ALU for specific operation as per instruction </a:t>
            </a:r>
            <a:endParaRPr sz="2800"/>
          </a:p>
        </p:txBody>
      </p:sp>
      <p:graphicFrame>
        <p:nvGraphicFramePr>
          <p:cNvPr id="1315" name="Google Shape;1315;p128"/>
          <p:cNvGraphicFramePr/>
          <p:nvPr/>
        </p:nvGraphicFramePr>
        <p:xfrm>
          <a:off x="7705859" y="0"/>
          <a:ext cx="4081175" cy="2199690"/>
        </p:xfrm>
        <a:graphic>
          <a:graphicData uri="http://schemas.openxmlformats.org/drawingml/2006/table">
            <a:tbl>
              <a:tblPr firstRow="1" bandRow="1">
                <a:noFill/>
              </a:tblPr>
              <a:tblGrid>
                <a:gridCol w="4081175">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a:t>
                      </a:r>
                      <a:endParaRPr sz="2400"/>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2400"/>
                        <a:t>MOV CX, AX</a:t>
                      </a:r>
                      <a:endParaRPr sz="2400"/>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
        <p:nvSpPr>
          <p:cNvPr id="1316" name="Google Shape;1316;p128"/>
          <p:cNvSpPr/>
          <p:nvPr/>
        </p:nvSpPr>
        <p:spPr>
          <a:xfrm>
            <a:off x="8203842" y="2248105"/>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7" name="Google Shape;1317;p128"/>
          <p:cNvSpPr/>
          <p:nvPr/>
        </p:nvSpPr>
        <p:spPr>
          <a:xfrm>
            <a:off x="1287895"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8" name="Google Shape;1318;p128"/>
          <p:cNvSpPr txBox="1"/>
          <p:nvPr/>
        </p:nvSpPr>
        <p:spPr>
          <a:xfrm>
            <a:off x="3844224" y="2331070"/>
            <a:ext cx="5741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CPU</a:t>
            </a:r>
            <a:endParaRPr/>
          </a:p>
        </p:txBody>
      </p:sp>
      <p:sp>
        <p:nvSpPr>
          <p:cNvPr id="1319" name="Google Shape;1319;p128"/>
          <p:cNvSpPr/>
          <p:nvPr/>
        </p:nvSpPr>
        <p:spPr>
          <a:xfrm>
            <a:off x="1569307"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0" name="Google Shape;1320;p128"/>
          <p:cNvSpPr/>
          <p:nvPr/>
        </p:nvSpPr>
        <p:spPr>
          <a:xfrm>
            <a:off x="1592201" y="5520492"/>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1" name="Google Shape;1321;p128"/>
          <p:cNvSpPr/>
          <p:nvPr/>
        </p:nvSpPr>
        <p:spPr>
          <a:xfrm>
            <a:off x="4235301" y="5473200"/>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2" name="Google Shape;1322;p128"/>
          <p:cNvSpPr txBox="1"/>
          <p:nvPr/>
        </p:nvSpPr>
        <p:spPr>
          <a:xfrm>
            <a:off x="4204044" y="5489070"/>
            <a:ext cx="1928495"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a:p>
          <a:p>
            <a:pPr marL="0" marR="0" lvl="0" indent="0" algn="ctr" rtl="0">
              <a:spcBef>
                <a:spcPts val="0"/>
              </a:spcBef>
              <a:spcAft>
                <a:spcPts val="0"/>
              </a:spcAft>
              <a:buNone/>
            </a:pPr>
            <a:r>
              <a:rPr lang="en-US" sz="1800" b="1">
                <a:solidFill>
                  <a:schemeClr val="dk1"/>
                </a:solidFill>
                <a:latin typeface="Calibri"/>
                <a:ea typeface="Calibri"/>
                <a:cs typeface="Calibri"/>
                <a:sym typeface="Calibri"/>
              </a:rPr>
              <a:t>0010101</a:t>
            </a:r>
            <a:r>
              <a:rPr lang="en-US" sz="1800" b="1">
                <a:solidFill>
                  <a:srgbClr val="FF0000"/>
                </a:solidFill>
                <a:latin typeface="Calibri"/>
                <a:ea typeface="Calibri"/>
                <a:cs typeface="Calibri"/>
                <a:sym typeface="Calibri"/>
              </a:rPr>
              <a:t>11000011</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23" name="Google Shape;1323;p128"/>
          <p:cNvSpPr txBox="1"/>
          <p:nvPr/>
        </p:nvSpPr>
        <p:spPr>
          <a:xfrm>
            <a:off x="2127910"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324" name="Google Shape;1324;p128"/>
          <p:cNvSpPr txBox="1"/>
          <p:nvPr/>
        </p:nvSpPr>
        <p:spPr>
          <a:xfrm>
            <a:off x="2276906"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325" name="Google Shape;1325;p128"/>
          <p:cNvSpPr/>
          <p:nvPr/>
        </p:nvSpPr>
        <p:spPr>
          <a:xfrm>
            <a:off x="4227539"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6" name="Google Shape;1326;p128"/>
          <p:cNvSpPr txBox="1"/>
          <p:nvPr/>
        </p:nvSpPr>
        <p:spPr>
          <a:xfrm>
            <a:off x="4144117" y="4602754"/>
            <a:ext cx="199191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IR</a:t>
            </a:r>
            <a:endParaRPr sz="1800">
              <a:solidFill>
                <a:schemeClr val="dk1"/>
              </a:solidFill>
              <a:latin typeface="Calibri"/>
              <a:ea typeface="Calibri"/>
              <a:cs typeface="Calibri"/>
              <a:sym typeface="Calibri"/>
            </a:endParaRPr>
          </a:p>
        </p:txBody>
      </p:sp>
      <p:sp>
        <p:nvSpPr>
          <p:cNvPr id="1327" name="Google Shape;1327;p128"/>
          <p:cNvSpPr/>
          <p:nvPr/>
        </p:nvSpPr>
        <p:spPr>
          <a:xfrm>
            <a:off x="1642472"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8" name="Google Shape;1328;p128"/>
          <p:cNvSpPr txBox="1"/>
          <p:nvPr/>
        </p:nvSpPr>
        <p:spPr>
          <a:xfrm>
            <a:off x="1642472" y="3135975"/>
            <a:ext cx="19050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 </a:t>
            </a:r>
            <a:r>
              <a:rPr lang="en-US" sz="1800" b="1">
                <a:solidFill>
                  <a:srgbClr val="0070C0"/>
                </a:solidFill>
                <a:latin typeface="Calibri"/>
                <a:ea typeface="Calibri"/>
                <a:cs typeface="Calibri"/>
                <a:sym typeface="Calibri"/>
              </a:rPr>
              <a:t>1257</a:t>
            </a:r>
            <a:r>
              <a:rPr lang="en-US" sz="1800">
                <a:solidFill>
                  <a:srgbClr val="FF0000"/>
                </a:solidFill>
                <a:latin typeface="Calibri"/>
                <a:ea typeface="Calibri"/>
                <a:cs typeface="Calibri"/>
                <a:sym typeface="Calibri"/>
              </a:rPr>
              <a:t>H</a:t>
            </a:r>
            <a:endParaRPr sz="1800">
              <a:solidFill>
                <a:srgbClr val="FF0000"/>
              </a:solidFill>
              <a:latin typeface="Calibri"/>
              <a:ea typeface="Calibri"/>
              <a:cs typeface="Calibri"/>
              <a:sym typeface="Calibri"/>
            </a:endParaRPr>
          </a:p>
        </p:txBody>
      </p:sp>
      <p:sp>
        <p:nvSpPr>
          <p:cNvPr id="1329" name="Google Shape;1329;p128"/>
          <p:cNvSpPr/>
          <p:nvPr/>
        </p:nvSpPr>
        <p:spPr>
          <a:xfrm>
            <a:off x="419054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0" name="Google Shape;1330;p128"/>
          <p:cNvSpPr txBox="1"/>
          <p:nvPr/>
        </p:nvSpPr>
        <p:spPr>
          <a:xfrm>
            <a:off x="4235301" y="3158675"/>
            <a:ext cx="166928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a:t>
            </a:r>
            <a:endParaRPr sz="1800">
              <a:solidFill>
                <a:srgbClr val="FF0000"/>
              </a:solidFill>
              <a:latin typeface="Calibri"/>
              <a:ea typeface="Calibri"/>
              <a:cs typeface="Calibri"/>
              <a:sym typeface="Calibri"/>
            </a:endParaRPr>
          </a:p>
        </p:txBody>
      </p:sp>
      <p:sp>
        <p:nvSpPr>
          <p:cNvPr id="1331" name="Google Shape;1331;p128"/>
          <p:cNvSpPr/>
          <p:nvPr/>
        </p:nvSpPr>
        <p:spPr>
          <a:xfrm>
            <a:off x="4195594"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2" name="Google Shape;1332;p128"/>
          <p:cNvSpPr txBox="1"/>
          <p:nvPr/>
        </p:nvSpPr>
        <p:spPr>
          <a:xfrm>
            <a:off x="4860681"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333" name="Google Shape;1333;p128"/>
          <p:cNvSpPr txBox="1"/>
          <p:nvPr/>
        </p:nvSpPr>
        <p:spPr>
          <a:xfrm>
            <a:off x="6694431" y="3776106"/>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endParaRPr/>
          </a:p>
        </p:txBody>
      </p:sp>
      <p:sp>
        <p:nvSpPr>
          <p:cNvPr id="1334" name="Google Shape;1334;p128"/>
          <p:cNvSpPr txBox="1"/>
          <p:nvPr/>
        </p:nvSpPr>
        <p:spPr>
          <a:xfrm>
            <a:off x="6503189" y="2910623"/>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endParaRPr sz="1800">
              <a:solidFill>
                <a:srgbClr val="FF0000"/>
              </a:solidFill>
              <a:latin typeface="Calibri"/>
              <a:ea typeface="Calibri"/>
              <a:cs typeface="Calibri"/>
              <a:sym typeface="Calibri"/>
            </a:endParaRPr>
          </a:p>
        </p:txBody>
      </p:sp>
      <p:sp>
        <p:nvSpPr>
          <p:cNvPr id="1335" name="Google Shape;1335;p128"/>
          <p:cNvSpPr txBox="1"/>
          <p:nvPr/>
        </p:nvSpPr>
        <p:spPr>
          <a:xfrm>
            <a:off x="6631978" y="5864821"/>
            <a:ext cx="87774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sz="1800">
              <a:solidFill>
                <a:srgbClr val="FF0000"/>
              </a:solidFill>
              <a:latin typeface="Calibri"/>
              <a:ea typeface="Calibri"/>
              <a:cs typeface="Calibri"/>
              <a:sym typeface="Calibri"/>
            </a:endParaRPr>
          </a:p>
        </p:txBody>
      </p:sp>
      <p:cxnSp>
        <p:nvCxnSpPr>
          <p:cNvPr id="1336" name="Google Shape;1336;p128"/>
          <p:cNvCxnSpPr/>
          <p:nvPr/>
        </p:nvCxnSpPr>
        <p:spPr>
          <a:xfrm>
            <a:off x="6132539" y="3283308"/>
            <a:ext cx="1600200" cy="0"/>
          </a:xfrm>
          <a:prstGeom prst="straightConnector1">
            <a:avLst/>
          </a:prstGeom>
          <a:noFill/>
          <a:ln w="38100" cap="flat" cmpd="sng">
            <a:solidFill>
              <a:schemeClr val="accent1"/>
            </a:solidFill>
            <a:prstDash val="solid"/>
            <a:round/>
            <a:headEnd type="none" w="sm" len="sm"/>
            <a:tailEnd type="stealth" w="lg" len="lg"/>
          </a:ln>
        </p:spPr>
      </p:cxnSp>
      <p:cxnSp>
        <p:nvCxnSpPr>
          <p:cNvPr id="1337" name="Google Shape;1337;p128"/>
          <p:cNvCxnSpPr/>
          <p:nvPr/>
        </p:nvCxnSpPr>
        <p:spPr>
          <a:xfrm>
            <a:off x="6095549" y="4117104"/>
            <a:ext cx="1600200" cy="0"/>
          </a:xfrm>
          <a:prstGeom prst="straightConnector1">
            <a:avLst/>
          </a:prstGeom>
          <a:noFill/>
          <a:ln w="38100" cap="flat" cmpd="sng">
            <a:solidFill>
              <a:schemeClr val="accent1"/>
            </a:solidFill>
            <a:prstDash val="solid"/>
            <a:round/>
            <a:headEnd type="stealth" w="lg" len="lg"/>
            <a:tailEnd type="stealth" w="lg" len="lg"/>
          </a:ln>
        </p:spPr>
      </p:cxnSp>
      <p:cxnSp>
        <p:nvCxnSpPr>
          <p:cNvPr id="1338" name="Google Shape;1338;p128"/>
          <p:cNvCxnSpPr/>
          <p:nvPr/>
        </p:nvCxnSpPr>
        <p:spPr>
          <a:xfrm>
            <a:off x="6171558" y="6193829"/>
            <a:ext cx="1600200" cy="0"/>
          </a:xfrm>
          <a:prstGeom prst="straightConnector1">
            <a:avLst/>
          </a:prstGeom>
          <a:noFill/>
          <a:ln w="38100" cap="flat" cmpd="sng">
            <a:solidFill>
              <a:schemeClr val="accent1"/>
            </a:solidFill>
            <a:prstDash val="solid"/>
            <a:round/>
            <a:headEnd type="stealth" w="lg" len="lg"/>
            <a:tailEnd type="stealth" w="lg" len="lg"/>
          </a:ln>
        </p:spPr>
      </p:cxnSp>
      <p:sp>
        <p:nvSpPr>
          <p:cNvPr id="1339" name="Google Shape;1339;p128"/>
          <p:cNvSpPr txBox="1"/>
          <p:nvPr/>
        </p:nvSpPr>
        <p:spPr>
          <a:xfrm>
            <a:off x="8654602" y="2600891"/>
            <a:ext cx="288272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RAM(16 bits)</a:t>
            </a:r>
            <a:endParaRPr sz="4400">
              <a:solidFill>
                <a:schemeClr val="dk1"/>
              </a:solidFill>
              <a:latin typeface="Calibri"/>
              <a:ea typeface="Calibri"/>
              <a:cs typeface="Calibri"/>
              <a:sym typeface="Calibri"/>
            </a:endParaRPr>
          </a:p>
        </p:txBody>
      </p:sp>
      <p:cxnSp>
        <p:nvCxnSpPr>
          <p:cNvPr id="1340" name="Google Shape;1340;p128"/>
          <p:cNvCxnSpPr>
            <a:stCxn id="1327" idx="3"/>
            <a:endCxn id="1329" idx="1"/>
          </p:cNvCxnSpPr>
          <p:nvPr/>
        </p:nvCxnSpPr>
        <p:spPr>
          <a:xfrm>
            <a:off x="3547472" y="3351954"/>
            <a:ext cx="643200" cy="0"/>
          </a:xfrm>
          <a:prstGeom prst="straightConnector1">
            <a:avLst/>
          </a:prstGeom>
          <a:noFill/>
          <a:ln w="9525" cap="flat" cmpd="sng">
            <a:solidFill>
              <a:schemeClr val="dk1"/>
            </a:solidFill>
            <a:prstDash val="solid"/>
            <a:miter lim="800000"/>
            <a:headEnd type="none" w="sm" len="sm"/>
            <a:tailEnd type="triangle" w="med" len="med"/>
          </a:ln>
        </p:spPr>
      </p:cxnSp>
      <p:sp>
        <p:nvSpPr>
          <p:cNvPr id="1341" name="Google Shape;1341;p128"/>
          <p:cNvSpPr/>
          <p:nvPr/>
        </p:nvSpPr>
        <p:spPr>
          <a:xfrm>
            <a:off x="4418419" y="6441575"/>
            <a:ext cx="45719" cy="247824"/>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2" name="Google Shape;1342;p128"/>
          <p:cNvSpPr/>
          <p:nvPr/>
        </p:nvSpPr>
        <p:spPr>
          <a:xfrm>
            <a:off x="5185450" y="6430468"/>
            <a:ext cx="45719" cy="247824"/>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3" name="Google Shape;1343;p128"/>
          <p:cNvSpPr/>
          <p:nvPr/>
        </p:nvSpPr>
        <p:spPr>
          <a:xfrm>
            <a:off x="5929621" y="6430468"/>
            <a:ext cx="45719" cy="247824"/>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44" name="Google Shape;1344;p128"/>
          <p:cNvCxnSpPr/>
          <p:nvPr/>
        </p:nvCxnSpPr>
        <p:spPr>
          <a:xfrm rot="10800000">
            <a:off x="3690929" y="6116235"/>
            <a:ext cx="513115"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45" name="Google Shape;1345;p128"/>
          <p:cNvCxnSpPr/>
          <p:nvPr/>
        </p:nvCxnSpPr>
        <p:spPr>
          <a:xfrm rot="10800000">
            <a:off x="3690928" y="5695161"/>
            <a:ext cx="513115" cy="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graphicFrame>
        <p:nvGraphicFramePr>
          <p:cNvPr id="1350" name="Google Shape;1350;p129"/>
          <p:cNvGraphicFramePr/>
          <p:nvPr/>
        </p:nvGraphicFramePr>
        <p:xfrm>
          <a:off x="7769729" y="3117382"/>
          <a:ext cx="4121225" cy="3387300"/>
        </p:xfrm>
        <a:graphic>
          <a:graphicData uri="http://schemas.openxmlformats.org/drawingml/2006/table">
            <a:tbl>
              <a:tblPr firstRow="1" bandRow="1">
                <a:noFill/>
              </a:tblPr>
              <a:tblGrid>
                <a:gridCol w="1318250">
                  <a:extLst>
                    <a:ext uri="{9D8B030D-6E8A-4147-A177-3AD203B41FA5}">
                      <a16:colId xmlns="" xmlns:a16="http://schemas.microsoft.com/office/drawing/2014/main" val="20000"/>
                    </a:ext>
                  </a:extLst>
                </a:gridCol>
                <a:gridCol w="2802975">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t>1256H</a:t>
                      </a:r>
                      <a:endParaRPr sz="2400"/>
                    </a:p>
                  </a:txBody>
                  <a:tcPr marL="91450" marR="91450" marT="45725" marB="45725"/>
                </a:tc>
                <a:tc>
                  <a:txBody>
                    <a:bodyPr/>
                    <a:lstStyle/>
                    <a:p>
                      <a:pPr marL="0" marR="0" lvl="0" indent="0" algn="l" rtl="0">
                        <a:spcBef>
                          <a:spcPts val="0"/>
                        </a:spcBef>
                        <a:spcAft>
                          <a:spcPts val="0"/>
                        </a:spcAft>
                        <a:buNone/>
                      </a:pP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809900">
                <a:tc>
                  <a:txBody>
                    <a:bodyPr/>
                    <a:lstStyle/>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r>
                        <a:rPr lang="en-US" sz="2400"/>
                        <a:t>1258H</a:t>
                      </a:r>
                      <a:endParaRPr sz="2400"/>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Calibri"/>
                        <a:buNone/>
                      </a:pPr>
                      <a:r>
                        <a:rPr lang="en-US" sz="2400" b="1"/>
                        <a:t>1001111</a:t>
                      </a:r>
                      <a:r>
                        <a:rPr lang="en-US" sz="2400" b="1">
                          <a:solidFill>
                            <a:srgbClr val="7030A0"/>
                          </a:solidFill>
                        </a:rPr>
                        <a:t>11001011</a:t>
                      </a:r>
                      <a:endParaRPr/>
                    </a:p>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351" name="Google Shape;1351;p129"/>
          <p:cNvSpPr txBox="1">
            <a:spLocks noGrp="1"/>
          </p:cNvSpPr>
          <p:nvPr>
            <p:ph type="title"/>
          </p:nvPr>
        </p:nvSpPr>
        <p:spPr>
          <a:xfrm>
            <a:off x="1153611" y="295433"/>
            <a:ext cx="5121627" cy="19042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a:t>STEP-8: 1</a:t>
            </a:r>
            <a:r>
              <a:rPr lang="en-US" sz="2800" baseline="30000"/>
              <a:t>st</a:t>
            </a:r>
            <a:r>
              <a:rPr lang="en-US" sz="2800"/>
              <a:t> instruction is Executed (that includes Data read from RAM followed by ALU operation, result stored as per instruction) </a:t>
            </a:r>
            <a:endParaRPr sz="2800"/>
          </a:p>
        </p:txBody>
      </p:sp>
      <p:graphicFrame>
        <p:nvGraphicFramePr>
          <p:cNvPr id="1352" name="Google Shape;1352;p129"/>
          <p:cNvGraphicFramePr/>
          <p:nvPr/>
        </p:nvGraphicFramePr>
        <p:xfrm>
          <a:off x="7705859" y="0"/>
          <a:ext cx="4081175" cy="2199690"/>
        </p:xfrm>
        <a:graphic>
          <a:graphicData uri="http://schemas.openxmlformats.org/drawingml/2006/table">
            <a:tbl>
              <a:tblPr firstRow="1" bandRow="1">
                <a:noFill/>
              </a:tblPr>
              <a:tblGrid>
                <a:gridCol w="4081175">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a:t>
                      </a:r>
                      <a:endParaRPr sz="2400"/>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2400"/>
                        <a:t>MOV CX, AX</a:t>
                      </a:r>
                      <a:endParaRPr sz="2400"/>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
        <p:nvSpPr>
          <p:cNvPr id="1353" name="Google Shape;1353;p129"/>
          <p:cNvSpPr/>
          <p:nvPr/>
        </p:nvSpPr>
        <p:spPr>
          <a:xfrm>
            <a:off x="8203842" y="2248105"/>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4" name="Google Shape;1354;p129"/>
          <p:cNvSpPr/>
          <p:nvPr/>
        </p:nvSpPr>
        <p:spPr>
          <a:xfrm>
            <a:off x="1287895"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5" name="Google Shape;1355;p129"/>
          <p:cNvSpPr txBox="1"/>
          <p:nvPr/>
        </p:nvSpPr>
        <p:spPr>
          <a:xfrm>
            <a:off x="3844224" y="2331070"/>
            <a:ext cx="5741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CPU</a:t>
            </a:r>
            <a:endParaRPr/>
          </a:p>
        </p:txBody>
      </p:sp>
      <p:sp>
        <p:nvSpPr>
          <p:cNvPr id="1356" name="Google Shape;1356;p129"/>
          <p:cNvSpPr/>
          <p:nvPr/>
        </p:nvSpPr>
        <p:spPr>
          <a:xfrm>
            <a:off x="1569307"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7" name="Google Shape;1357;p129"/>
          <p:cNvSpPr/>
          <p:nvPr/>
        </p:nvSpPr>
        <p:spPr>
          <a:xfrm>
            <a:off x="1592201" y="5520492"/>
            <a:ext cx="2057400" cy="889220"/>
          </a:xfrm>
          <a:prstGeom prst="rect">
            <a:avLst/>
          </a:prstGeom>
          <a:solidFill>
            <a:srgbClr val="00B050">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8" name="Google Shape;1358;p129"/>
          <p:cNvSpPr/>
          <p:nvPr/>
        </p:nvSpPr>
        <p:spPr>
          <a:xfrm>
            <a:off x="4235301" y="5511837"/>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9" name="Google Shape;1359;p129"/>
          <p:cNvSpPr txBox="1"/>
          <p:nvPr/>
        </p:nvSpPr>
        <p:spPr>
          <a:xfrm>
            <a:off x="4204044" y="5553465"/>
            <a:ext cx="1928495"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a:p>
          <a:p>
            <a:pPr marL="0" marR="0" lvl="0" indent="0" algn="ctr" rtl="0">
              <a:spcBef>
                <a:spcPts val="0"/>
              </a:spcBef>
              <a:spcAft>
                <a:spcPts val="0"/>
              </a:spcAft>
              <a:buNone/>
            </a:pPr>
            <a:r>
              <a:rPr lang="en-US" sz="1800" b="1">
                <a:solidFill>
                  <a:schemeClr val="dk1"/>
                </a:solidFill>
                <a:latin typeface="Calibri"/>
                <a:ea typeface="Calibri"/>
                <a:cs typeface="Calibri"/>
                <a:sym typeface="Calibri"/>
              </a:rPr>
              <a:t>0010101</a:t>
            </a:r>
            <a:r>
              <a:rPr lang="en-US" sz="1800" b="1">
                <a:solidFill>
                  <a:srgbClr val="FF0000"/>
                </a:solidFill>
                <a:latin typeface="Calibri"/>
                <a:ea typeface="Calibri"/>
                <a:cs typeface="Calibri"/>
                <a:sym typeface="Calibri"/>
              </a:rPr>
              <a:t>11000011</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60" name="Google Shape;1360;p129"/>
          <p:cNvSpPr txBox="1"/>
          <p:nvPr/>
        </p:nvSpPr>
        <p:spPr>
          <a:xfrm>
            <a:off x="2127910"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361" name="Google Shape;1361;p129"/>
          <p:cNvSpPr txBox="1"/>
          <p:nvPr/>
        </p:nvSpPr>
        <p:spPr>
          <a:xfrm>
            <a:off x="2276906"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362" name="Google Shape;1362;p129"/>
          <p:cNvSpPr/>
          <p:nvPr/>
        </p:nvSpPr>
        <p:spPr>
          <a:xfrm>
            <a:off x="4227539"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3" name="Google Shape;1363;p129"/>
          <p:cNvSpPr txBox="1"/>
          <p:nvPr/>
        </p:nvSpPr>
        <p:spPr>
          <a:xfrm>
            <a:off x="4144117" y="4602754"/>
            <a:ext cx="199191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IR</a:t>
            </a:r>
            <a:endParaRPr sz="1800">
              <a:solidFill>
                <a:schemeClr val="dk1"/>
              </a:solidFill>
              <a:latin typeface="Calibri"/>
              <a:ea typeface="Calibri"/>
              <a:cs typeface="Calibri"/>
              <a:sym typeface="Calibri"/>
            </a:endParaRPr>
          </a:p>
        </p:txBody>
      </p:sp>
      <p:sp>
        <p:nvSpPr>
          <p:cNvPr id="1364" name="Google Shape;1364;p129"/>
          <p:cNvSpPr/>
          <p:nvPr/>
        </p:nvSpPr>
        <p:spPr>
          <a:xfrm>
            <a:off x="1642472"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5" name="Google Shape;1365;p129"/>
          <p:cNvSpPr txBox="1"/>
          <p:nvPr/>
        </p:nvSpPr>
        <p:spPr>
          <a:xfrm>
            <a:off x="1642472" y="3135975"/>
            <a:ext cx="19050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 </a:t>
            </a:r>
            <a:r>
              <a:rPr lang="en-US" sz="1800" b="1">
                <a:solidFill>
                  <a:srgbClr val="0070C0"/>
                </a:solidFill>
                <a:latin typeface="Calibri"/>
                <a:ea typeface="Calibri"/>
                <a:cs typeface="Calibri"/>
                <a:sym typeface="Calibri"/>
              </a:rPr>
              <a:t>1257</a:t>
            </a:r>
            <a:r>
              <a:rPr lang="en-US" sz="1800">
                <a:solidFill>
                  <a:srgbClr val="FF0000"/>
                </a:solidFill>
                <a:latin typeface="Calibri"/>
                <a:ea typeface="Calibri"/>
                <a:cs typeface="Calibri"/>
                <a:sym typeface="Calibri"/>
              </a:rPr>
              <a:t>H</a:t>
            </a:r>
            <a:endParaRPr sz="1800">
              <a:solidFill>
                <a:srgbClr val="FF0000"/>
              </a:solidFill>
              <a:latin typeface="Calibri"/>
              <a:ea typeface="Calibri"/>
              <a:cs typeface="Calibri"/>
              <a:sym typeface="Calibri"/>
            </a:endParaRPr>
          </a:p>
        </p:txBody>
      </p:sp>
      <p:sp>
        <p:nvSpPr>
          <p:cNvPr id="1366" name="Google Shape;1366;p129"/>
          <p:cNvSpPr/>
          <p:nvPr/>
        </p:nvSpPr>
        <p:spPr>
          <a:xfrm>
            <a:off x="419054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7" name="Google Shape;1367;p129"/>
          <p:cNvSpPr txBox="1"/>
          <p:nvPr/>
        </p:nvSpPr>
        <p:spPr>
          <a:xfrm>
            <a:off x="4235301" y="3158675"/>
            <a:ext cx="166928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a:t>
            </a:r>
            <a:endParaRPr sz="1800">
              <a:solidFill>
                <a:srgbClr val="FF0000"/>
              </a:solidFill>
              <a:latin typeface="Calibri"/>
              <a:ea typeface="Calibri"/>
              <a:cs typeface="Calibri"/>
              <a:sym typeface="Calibri"/>
            </a:endParaRPr>
          </a:p>
        </p:txBody>
      </p:sp>
      <p:sp>
        <p:nvSpPr>
          <p:cNvPr id="1368" name="Google Shape;1368;p129"/>
          <p:cNvSpPr/>
          <p:nvPr/>
        </p:nvSpPr>
        <p:spPr>
          <a:xfrm>
            <a:off x="4195594"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9" name="Google Shape;1369;p129"/>
          <p:cNvSpPr txBox="1"/>
          <p:nvPr/>
        </p:nvSpPr>
        <p:spPr>
          <a:xfrm>
            <a:off x="4860681"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370" name="Google Shape;1370;p129"/>
          <p:cNvSpPr txBox="1"/>
          <p:nvPr/>
        </p:nvSpPr>
        <p:spPr>
          <a:xfrm>
            <a:off x="6694431" y="3776106"/>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endParaRPr/>
          </a:p>
        </p:txBody>
      </p:sp>
      <p:sp>
        <p:nvSpPr>
          <p:cNvPr id="1371" name="Google Shape;1371;p129"/>
          <p:cNvSpPr txBox="1"/>
          <p:nvPr/>
        </p:nvSpPr>
        <p:spPr>
          <a:xfrm>
            <a:off x="6493667" y="2910623"/>
            <a:ext cx="95250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 </a:t>
            </a:r>
            <a:endParaRPr sz="1800">
              <a:solidFill>
                <a:srgbClr val="FF0000"/>
              </a:solidFill>
              <a:latin typeface="Calibri"/>
              <a:ea typeface="Calibri"/>
              <a:cs typeface="Calibri"/>
              <a:sym typeface="Calibri"/>
            </a:endParaRPr>
          </a:p>
        </p:txBody>
      </p:sp>
      <p:sp>
        <p:nvSpPr>
          <p:cNvPr id="1372" name="Google Shape;1372;p129"/>
          <p:cNvSpPr txBox="1"/>
          <p:nvPr/>
        </p:nvSpPr>
        <p:spPr>
          <a:xfrm>
            <a:off x="6631978" y="5864821"/>
            <a:ext cx="87774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sz="1800">
              <a:solidFill>
                <a:srgbClr val="FF0000"/>
              </a:solidFill>
              <a:latin typeface="Calibri"/>
              <a:ea typeface="Calibri"/>
              <a:cs typeface="Calibri"/>
              <a:sym typeface="Calibri"/>
            </a:endParaRPr>
          </a:p>
        </p:txBody>
      </p:sp>
      <p:cxnSp>
        <p:nvCxnSpPr>
          <p:cNvPr id="1373" name="Google Shape;1373;p129"/>
          <p:cNvCxnSpPr/>
          <p:nvPr/>
        </p:nvCxnSpPr>
        <p:spPr>
          <a:xfrm>
            <a:off x="6132539" y="3283308"/>
            <a:ext cx="1600200" cy="0"/>
          </a:xfrm>
          <a:prstGeom prst="straightConnector1">
            <a:avLst/>
          </a:prstGeom>
          <a:noFill/>
          <a:ln w="38100" cap="flat" cmpd="sng">
            <a:solidFill>
              <a:schemeClr val="accent1"/>
            </a:solidFill>
            <a:prstDash val="solid"/>
            <a:round/>
            <a:headEnd type="none" w="sm" len="sm"/>
            <a:tailEnd type="stealth" w="lg" len="lg"/>
          </a:ln>
        </p:spPr>
      </p:cxnSp>
      <p:cxnSp>
        <p:nvCxnSpPr>
          <p:cNvPr id="1374" name="Google Shape;1374;p129"/>
          <p:cNvCxnSpPr/>
          <p:nvPr/>
        </p:nvCxnSpPr>
        <p:spPr>
          <a:xfrm>
            <a:off x="6095549" y="4117104"/>
            <a:ext cx="1600200" cy="0"/>
          </a:xfrm>
          <a:prstGeom prst="straightConnector1">
            <a:avLst/>
          </a:prstGeom>
          <a:noFill/>
          <a:ln w="38100" cap="flat" cmpd="sng">
            <a:solidFill>
              <a:schemeClr val="accent1"/>
            </a:solidFill>
            <a:prstDash val="solid"/>
            <a:round/>
            <a:headEnd type="stealth" w="lg" len="lg"/>
            <a:tailEnd type="stealth" w="lg" len="lg"/>
          </a:ln>
        </p:spPr>
      </p:cxnSp>
      <p:cxnSp>
        <p:nvCxnSpPr>
          <p:cNvPr id="1375" name="Google Shape;1375;p129"/>
          <p:cNvCxnSpPr/>
          <p:nvPr/>
        </p:nvCxnSpPr>
        <p:spPr>
          <a:xfrm>
            <a:off x="6171558" y="6193829"/>
            <a:ext cx="1600200" cy="0"/>
          </a:xfrm>
          <a:prstGeom prst="straightConnector1">
            <a:avLst/>
          </a:prstGeom>
          <a:noFill/>
          <a:ln w="38100" cap="flat" cmpd="sng">
            <a:solidFill>
              <a:schemeClr val="accent1"/>
            </a:solidFill>
            <a:prstDash val="solid"/>
            <a:round/>
            <a:headEnd type="stealth" w="lg" len="lg"/>
            <a:tailEnd type="stealth" w="lg" len="lg"/>
          </a:ln>
        </p:spPr>
      </p:cxnSp>
      <p:sp>
        <p:nvSpPr>
          <p:cNvPr id="1376" name="Google Shape;1376;p129"/>
          <p:cNvSpPr txBox="1"/>
          <p:nvPr/>
        </p:nvSpPr>
        <p:spPr>
          <a:xfrm>
            <a:off x="8654602" y="2600891"/>
            <a:ext cx="288272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RAM(16 bits)</a:t>
            </a:r>
            <a:endParaRPr sz="4400">
              <a:solidFill>
                <a:schemeClr val="dk1"/>
              </a:solidFill>
              <a:latin typeface="Calibri"/>
              <a:ea typeface="Calibri"/>
              <a:cs typeface="Calibri"/>
              <a:sym typeface="Calibri"/>
            </a:endParaRPr>
          </a:p>
        </p:txBody>
      </p:sp>
      <p:cxnSp>
        <p:nvCxnSpPr>
          <p:cNvPr id="1377" name="Google Shape;1377;p129"/>
          <p:cNvCxnSpPr>
            <a:stCxn id="1364" idx="3"/>
            <a:endCxn id="1366" idx="1"/>
          </p:cNvCxnSpPr>
          <p:nvPr/>
        </p:nvCxnSpPr>
        <p:spPr>
          <a:xfrm>
            <a:off x="3547472" y="3351954"/>
            <a:ext cx="643200" cy="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aphicFrame>
        <p:nvGraphicFramePr>
          <p:cNvPr id="1382" name="Google Shape;1382;p130"/>
          <p:cNvGraphicFramePr/>
          <p:nvPr/>
        </p:nvGraphicFramePr>
        <p:xfrm>
          <a:off x="7769729" y="3117382"/>
          <a:ext cx="4121225" cy="3387300"/>
        </p:xfrm>
        <a:graphic>
          <a:graphicData uri="http://schemas.openxmlformats.org/drawingml/2006/table">
            <a:tbl>
              <a:tblPr firstRow="1" bandRow="1">
                <a:noFill/>
              </a:tblPr>
              <a:tblGrid>
                <a:gridCol w="1318250">
                  <a:extLst>
                    <a:ext uri="{9D8B030D-6E8A-4147-A177-3AD203B41FA5}">
                      <a16:colId xmlns="" xmlns:a16="http://schemas.microsoft.com/office/drawing/2014/main" val="20000"/>
                    </a:ext>
                  </a:extLst>
                </a:gridCol>
                <a:gridCol w="2802975">
                  <a:extLst>
                    <a:ext uri="{9D8B030D-6E8A-4147-A177-3AD203B41FA5}">
                      <a16:colId xmlns="" xmlns:a16="http://schemas.microsoft.com/office/drawing/2014/main" val="20001"/>
                    </a:ext>
                  </a:extLst>
                </a:gridCol>
              </a:tblGrid>
              <a:tr h="809900">
                <a:tc>
                  <a:txBody>
                    <a:bodyPr/>
                    <a:lstStyle/>
                    <a:p>
                      <a:pPr marL="0" marR="0" lvl="0" indent="0" algn="l" rtl="0">
                        <a:spcBef>
                          <a:spcPts val="0"/>
                        </a:spcBef>
                        <a:spcAft>
                          <a:spcPts val="0"/>
                        </a:spcAft>
                        <a:buNone/>
                      </a:pPr>
                      <a:r>
                        <a:rPr lang="en-US" sz="2400"/>
                        <a:t>Address</a:t>
                      </a:r>
                      <a:endParaRPr sz="2400"/>
                    </a:p>
                  </a:txBody>
                  <a:tcPr marL="91450" marR="91450" marT="45725" marB="45725"/>
                </a:tc>
                <a:tc>
                  <a:txBody>
                    <a:bodyPr/>
                    <a:lstStyle/>
                    <a:p>
                      <a:pPr marL="0" marR="0" lvl="0" indent="0" algn="l" rtl="0">
                        <a:spcBef>
                          <a:spcPts val="0"/>
                        </a:spcBef>
                        <a:spcAft>
                          <a:spcPts val="0"/>
                        </a:spcAft>
                        <a:buNone/>
                      </a:pPr>
                      <a:r>
                        <a:rPr lang="en-US" sz="2400"/>
                        <a:t>Contents</a:t>
                      </a:r>
                      <a:endParaRPr sz="2400"/>
                    </a:p>
                  </a:txBody>
                  <a:tcPr marL="91450" marR="91450" marT="45725" marB="45725"/>
                </a:tc>
                <a:extLst>
                  <a:ext uri="{0D108BD9-81ED-4DB2-BD59-A6C34878D82A}">
                    <a16:rowId xmlns="" xmlns:a16="http://schemas.microsoft.com/office/drawing/2014/main" val="10000"/>
                  </a:ext>
                </a:extLst>
              </a:tr>
              <a:tr h="809900">
                <a:tc>
                  <a:txBody>
                    <a:bodyPr/>
                    <a:lstStyle/>
                    <a:p>
                      <a:pPr marL="0" marR="0" lvl="0" indent="0" algn="l" rtl="0">
                        <a:spcBef>
                          <a:spcPts val="0"/>
                        </a:spcBef>
                        <a:spcAft>
                          <a:spcPts val="0"/>
                        </a:spcAft>
                        <a:buNone/>
                      </a:pPr>
                      <a:r>
                        <a:rPr lang="en-US" sz="2400"/>
                        <a:t>1256H</a:t>
                      </a:r>
                      <a:endParaRPr sz="2400"/>
                    </a:p>
                  </a:txBody>
                  <a:tcPr marL="91450" marR="91450" marT="45725" marB="45725"/>
                </a:tc>
                <a:tc>
                  <a:txBody>
                    <a:bodyPr/>
                    <a:lstStyle/>
                    <a:p>
                      <a:pPr marL="0" marR="0" lvl="0" indent="0" algn="l" rtl="0">
                        <a:spcBef>
                          <a:spcPts val="0"/>
                        </a:spcBef>
                        <a:spcAft>
                          <a:spcPts val="0"/>
                        </a:spcAft>
                        <a:buNone/>
                      </a:pPr>
                      <a:r>
                        <a:rPr lang="en-US" sz="2400" b="1"/>
                        <a:t>0010101</a:t>
                      </a:r>
                      <a:r>
                        <a:rPr lang="en-US" sz="2400" b="1">
                          <a:solidFill>
                            <a:srgbClr val="FF0000"/>
                          </a:solidFill>
                        </a:rPr>
                        <a:t>11000011</a:t>
                      </a:r>
                      <a:endParaRPr sz="2400" b="1">
                        <a:solidFill>
                          <a:srgbClr val="FF0000"/>
                        </a:solidFill>
                      </a:endParaRPr>
                    </a:p>
                  </a:txBody>
                  <a:tcPr marL="91450" marR="91450" marT="45725" marB="45725"/>
                </a:tc>
                <a:extLst>
                  <a:ext uri="{0D108BD9-81ED-4DB2-BD59-A6C34878D82A}">
                    <a16:rowId xmlns="" xmlns:a16="http://schemas.microsoft.com/office/drawing/2014/main" val="10001"/>
                  </a:ext>
                </a:extLst>
              </a:tr>
              <a:tr h="809900">
                <a:tc>
                  <a:txBody>
                    <a:bodyPr/>
                    <a:lstStyle/>
                    <a:p>
                      <a:pPr marL="0" marR="0" lvl="0" indent="0" algn="l" rtl="0">
                        <a:spcBef>
                          <a:spcPts val="0"/>
                        </a:spcBef>
                        <a:spcAft>
                          <a:spcPts val="0"/>
                        </a:spcAft>
                        <a:buNone/>
                      </a:pPr>
                      <a:r>
                        <a:rPr lang="en-US" sz="2400"/>
                        <a:t>1257H</a:t>
                      </a:r>
                      <a:endParaRPr sz="2400"/>
                    </a:p>
                  </a:txBody>
                  <a:tcPr marL="91450" marR="91450" marT="45725" marB="45725"/>
                </a:tc>
                <a:tc>
                  <a:txBody>
                    <a:bodyPr/>
                    <a:lstStyle/>
                    <a:p>
                      <a:pPr marL="0" marR="0" lvl="0" indent="0" algn="l" rtl="0">
                        <a:spcBef>
                          <a:spcPts val="0"/>
                        </a:spcBef>
                        <a:spcAft>
                          <a:spcPts val="0"/>
                        </a:spcAft>
                        <a:buNone/>
                      </a:pPr>
                      <a:r>
                        <a:rPr lang="en-US" sz="2400" b="1"/>
                        <a:t>1000101</a:t>
                      </a:r>
                      <a:r>
                        <a:rPr lang="en-US" sz="2400" b="1">
                          <a:solidFill>
                            <a:srgbClr val="7030A0"/>
                          </a:solidFill>
                        </a:rPr>
                        <a:t>11001000</a:t>
                      </a:r>
                      <a:endParaRPr sz="2400" b="1">
                        <a:solidFill>
                          <a:srgbClr val="7030A0"/>
                        </a:solidFill>
                      </a:endParaRPr>
                    </a:p>
                  </a:txBody>
                  <a:tcPr marL="91450" marR="91450" marT="45725" marB="45725"/>
                </a:tc>
                <a:extLst>
                  <a:ext uri="{0D108BD9-81ED-4DB2-BD59-A6C34878D82A}">
                    <a16:rowId xmlns="" xmlns:a16="http://schemas.microsoft.com/office/drawing/2014/main" val="10002"/>
                  </a:ext>
                </a:extLst>
              </a:tr>
              <a:tr h="957600">
                <a:tc>
                  <a:txBody>
                    <a:bodyPr/>
                    <a:lstStyle/>
                    <a:p>
                      <a:pPr marL="0" marR="0" lvl="0" indent="0" algn="l" rtl="0">
                        <a:spcBef>
                          <a:spcPts val="0"/>
                        </a:spcBef>
                        <a:spcAft>
                          <a:spcPts val="0"/>
                        </a:spcAft>
                        <a:buNone/>
                      </a:pPr>
                      <a:r>
                        <a:rPr lang="en-US" sz="2400"/>
                        <a:t>1258H</a:t>
                      </a:r>
                      <a:endParaRPr sz="2400"/>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Calibri"/>
                        <a:buNone/>
                      </a:pPr>
                      <a:r>
                        <a:rPr lang="en-US" sz="2400" b="1"/>
                        <a:t>1001111</a:t>
                      </a:r>
                      <a:r>
                        <a:rPr lang="en-US" sz="2400" b="1">
                          <a:solidFill>
                            <a:srgbClr val="7030A0"/>
                          </a:solidFill>
                        </a:rPr>
                        <a:t>11001011</a:t>
                      </a:r>
                      <a:endParaRPr/>
                    </a:p>
                    <a:p>
                      <a:pPr marL="0" marR="0" lvl="0" indent="0" algn="l" rtl="0">
                        <a:spcBef>
                          <a:spcPts val="0"/>
                        </a:spcBef>
                        <a:spcAft>
                          <a:spcPts val="0"/>
                        </a:spcAft>
                        <a:buNone/>
                      </a:pPr>
                      <a:endParaRPr sz="2400"/>
                    </a:p>
                  </a:txBody>
                  <a:tcPr marL="91450" marR="91450" marT="45725" marB="45725"/>
                </a:tc>
                <a:extLst>
                  <a:ext uri="{0D108BD9-81ED-4DB2-BD59-A6C34878D82A}">
                    <a16:rowId xmlns="" xmlns:a16="http://schemas.microsoft.com/office/drawing/2014/main" val="10003"/>
                  </a:ext>
                </a:extLst>
              </a:tr>
            </a:tbl>
          </a:graphicData>
        </a:graphic>
      </p:graphicFrame>
      <p:sp>
        <p:nvSpPr>
          <p:cNvPr id="1383" name="Google Shape;1383;p130"/>
          <p:cNvSpPr txBox="1">
            <a:spLocks noGrp="1"/>
          </p:cNvSpPr>
          <p:nvPr>
            <p:ph type="title"/>
          </p:nvPr>
        </p:nvSpPr>
        <p:spPr>
          <a:xfrm>
            <a:off x="463639" y="295433"/>
            <a:ext cx="5811599" cy="18454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2800"/>
              <a:buFont typeface="Calibri"/>
              <a:buNone/>
            </a:pPr>
            <a:r>
              <a:rPr lang="en-US" sz="2800">
                <a:solidFill>
                  <a:srgbClr val="FF0000"/>
                </a:solidFill>
              </a:rPr>
              <a:t>STEPS-2:8 repeated for next instruction</a:t>
            </a:r>
            <a:r>
              <a:rPr lang="en-US" sz="2800"/>
              <a:t/>
            </a:r>
            <a:br>
              <a:rPr lang="en-US" sz="2800"/>
            </a:br>
            <a:r>
              <a:rPr lang="en-US" sz="2800"/>
              <a:t>content of PC is loaded into MAR </a:t>
            </a:r>
            <a:endParaRPr sz="2800"/>
          </a:p>
        </p:txBody>
      </p:sp>
      <p:graphicFrame>
        <p:nvGraphicFramePr>
          <p:cNvPr id="1384" name="Google Shape;1384;p130"/>
          <p:cNvGraphicFramePr/>
          <p:nvPr/>
        </p:nvGraphicFramePr>
        <p:xfrm>
          <a:off x="7705859" y="0"/>
          <a:ext cx="4081175" cy="2199690"/>
        </p:xfrm>
        <a:graphic>
          <a:graphicData uri="http://schemas.openxmlformats.org/drawingml/2006/table">
            <a:tbl>
              <a:tblPr firstRow="1" bandRow="1">
                <a:noFill/>
              </a:tblPr>
              <a:tblGrid>
                <a:gridCol w="4081175">
                  <a:extLst>
                    <a:ext uri="{9D8B030D-6E8A-4147-A177-3AD203B41FA5}">
                      <a16:colId xmlns="" xmlns:a16="http://schemas.microsoft.com/office/drawing/2014/main" val="20000"/>
                    </a:ext>
                  </a:extLst>
                </a:gridCol>
              </a:tblGrid>
              <a:tr h="370850">
                <a:tc>
                  <a:txBody>
                    <a:bodyPr/>
                    <a:lstStyle/>
                    <a:p>
                      <a:pPr marL="0" marR="0" lvl="0" indent="0" algn="l" rtl="0">
                        <a:spcBef>
                          <a:spcPts val="0"/>
                        </a:spcBef>
                        <a:spcAft>
                          <a:spcPts val="0"/>
                        </a:spcAft>
                        <a:buNone/>
                      </a:pPr>
                      <a:r>
                        <a:rPr lang="en-US" sz="2400"/>
                        <a:t>User program</a:t>
                      </a:r>
                      <a:endParaRPr sz="2400"/>
                    </a:p>
                  </a:txBody>
                  <a:tcPr marL="91450" marR="91450" marT="45725" marB="45725"/>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400"/>
                        <a:t>SUB AX, BX</a:t>
                      </a:r>
                      <a:endParaRPr sz="2400"/>
                    </a:p>
                  </a:txBody>
                  <a:tcPr marL="91450" marR="91450" marT="45725" marB="45725"/>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2400"/>
                        <a:t>MOV CX, AX</a:t>
                      </a:r>
                      <a:endParaRPr sz="2400"/>
                    </a:p>
                  </a:txBody>
                  <a:tcPr marL="91450" marR="91450" marT="45725" marB="45725"/>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400"/>
                        <a:t>MOV DX, 0</a:t>
                      </a:r>
                      <a:endParaRPr sz="2400"/>
                    </a:p>
                  </a:txBody>
                  <a:tcPr marL="91450" marR="91450" marT="45725" marB="45725"/>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 xmlns:a16="http://schemas.microsoft.com/office/drawing/2014/main" val="10004"/>
                  </a:ext>
                </a:extLst>
              </a:tr>
            </a:tbl>
          </a:graphicData>
        </a:graphic>
      </p:graphicFrame>
      <p:sp>
        <p:nvSpPr>
          <p:cNvPr id="1385" name="Google Shape;1385;p130"/>
          <p:cNvSpPr/>
          <p:nvPr/>
        </p:nvSpPr>
        <p:spPr>
          <a:xfrm>
            <a:off x="8203842" y="2248105"/>
            <a:ext cx="901521" cy="379202"/>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6" name="Google Shape;1386;p130"/>
          <p:cNvSpPr/>
          <p:nvPr/>
        </p:nvSpPr>
        <p:spPr>
          <a:xfrm>
            <a:off x="1287895" y="2864470"/>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7" name="Google Shape;1387;p130"/>
          <p:cNvSpPr txBox="1"/>
          <p:nvPr/>
        </p:nvSpPr>
        <p:spPr>
          <a:xfrm>
            <a:off x="3844224" y="2331070"/>
            <a:ext cx="5741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CPU</a:t>
            </a:r>
            <a:endParaRPr/>
          </a:p>
        </p:txBody>
      </p:sp>
      <p:sp>
        <p:nvSpPr>
          <p:cNvPr id="1388" name="Google Shape;1388;p130"/>
          <p:cNvSpPr/>
          <p:nvPr/>
        </p:nvSpPr>
        <p:spPr>
          <a:xfrm>
            <a:off x="1569307" y="4282060"/>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9" name="Google Shape;1389;p130"/>
          <p:cNvSpPr/>
          <p:nvPr/>
        </p:nvSpPr>
        <p:spPr>
          <a:xfrm>
            <a:off x="1592201" y="5520492"/>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0" name="Google Shape;1390;p130"/>
          <p:cNvSpPr/>
          <p:nvPr/>
        </p:nvSpPr>
        <p:spPr>
          <a:xfrm>
            <a:off x="4235301" y="5511837"/>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1" name="Google Shape;1391;p130"/>
          <p:cNvSpPr txBox="1"/>
          <p:nvPr/>
        </p:nvSpPr>
        <p:spPr>
          <a:xfrm>
            <a:off x="4899115" y="5780436"/>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1392" name="Google Shape;1392;p130"/>
          <p:cNvSpPr txBox="1"/>
          <p:nvPr/>
        </p:nvSpPr>
        <p:spPr>
          <a:xfrm>
            <a:off x="2127910" y="4306027"/>
            <a:ext cx="94019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Register</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File</a:t>
            </a:r>
            <a:endParaRPr/>
          </a:p>
        </p:txBody>
      </p:sp>
      <p:sp>
        <p:nvSpPr>
          <p:cNvPr id="1393" name="Google Shape;1393;p130"/>
          <p:cNvSpPr txBox="1"/>
          <p:nvPr/>
        </p:nvSpPr>
        <p:spPr>
          <a:xfrm>
            <a:off x="2276906" y="5695161"/>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1394" name="Google Shape;1394;p130"/>
          <p:cNvSpPr/>
          <p:nvPr/>
        </p:nvSpPr>
        <p:spPr>
          <a:xfrm>
            <a:off x="4227539" y="467840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5" name="Google Shape;1395;p130"/>
          <p:cNvSpPr txBox="1"/>
          <p:nvPr/>
        </p:nvSpPr>
        <p:spPr>
          <a:xfrm>
            <a:off x="5009214" y="4720434"/>
            <a:ext cx="36740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IR</a:t>
            </a:r>
            <a:endParaRPr/>
          </a:p>
        </p:txBody>
      </p:sp>
      <p:sp>
        <p:nvSpPr>
          <p:cNvPr id="1396" name="Google Shape;1396;p130"/>
          <p:cNvSpPr/>
          <p:nvPr/>
        </p:nvSpPr>
        <p:spPr>
          <a:xfrm>
            <a:off x="1642472"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7" name="Google Shape;1397;p130"/>
          <p:cNvSpPr txBox="1"/>
          <p:nvPr/>
        </p:nvSpPr>
        <p:spPr>
          <a:xfrm>
            <a:off x="1642472" y="3135975"/>
            <a:ext cx="19050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PC </a:t>
            </a:r>
            <a:r>
              <a:rPr lang="en-US" sz="1800">
                <a:solidFill>
                  <a:srgbClr val="FF0000"/>
                </a:solidFill>
                <a:latin typeface="Calibri"/>
                <a:ea typeface="Calibri"/>
                <a:cs typeface="Calibri"/>
                <a:sym typeface="Calibri"/>
              </a:rPr>
              <a:t>1257H</a:t>
            </a:r>
            <a:endParaRPr sz="1800">
              <a:solidFill>
                <a:srgbClr val="FF0000"/>
              </a:solidFill>
              <a:latin typeface="Calibri"/>
              <a:ea typeface="Calibri"/>
              <a:cs typeface="Calibri"/>
              <a:sym typeface="Calibri"/>
            </a:endParaRPr>
          </a:p>
        </p:txBody>
      </p:sp>
      <p:sp>
        <p:nvSpPr>
          <p:cNvPr id="1398" name="Google Shape;1398;p130"/>
          <p:cNvSpPr/>
          <p:nvPr/>
        </p:nvSpPr>
        <p:spPr>
          <a:xfrm>
            <a:off x="4190549" y="3085254"/>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9" name="Google Shape;1399;p130"/>
          <p:cNvSpPr txBox="1"/>
          <p:nvPr/>
        </p:nvSpPr>
        <p:spPr>
          <a:xfrm>
            <a:off x="4235301" y="3158675"/>
            <a:ext cx="166928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MAR </a:t>
            </a:r>
            <a:r>
              <a:rPr lang="en-US" sz="1800">
                <a:solidFill>
                  <a:srgbClr val="FF0000"/>
                </a:solidFill>
                <a:latin typeface="Calibri"/>
                <a:ea typeface="Calibri"/>
                <a:cs typeface="Calibri"/>
                <a:sym typeface="Calibri"/>
              </a:rPr>
              <a:t>1257H</a:t>
            </a:r>
            <a:endParaRPr sz="1800">
              <a:solidFill>
                <a:srgbClr val="FF0000"/>
              </a:solidFill>
              <a:latin typeface="Calibri"/>
              <a:ea typeface="Calibri"/>
              <a:cs typeface="Calibri"/>
              <a:sym typeface="Calibri"/>
            </a:endParaRPr>
          </a:p>
        </p:txBody>
      </p:sp>
      <p:sp>
        <p:nvSpPr>
          <p:cNvPr id="1400" name="Google Shape;1400;p130"/>
          <p:cNvSpPr/>
          <p:nvPr/>
        </p:nvSpPr>
        <p:spPr>
          <a:xfrm>
            <a:off x="4195594" y="3914795"/>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1" name="Google Shape;1401;p130"/>
          <p:cNvSpPr txBox="1"/>
          <p:nvPr/>
        </p:nvSpPr>
        <p:spPr>
          <a:xfrm>
            <a:off x="4860681" y="3953348"/>
            <a:ext cx="6495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MDR</a:t>
            </a:r>
            <a:endParaRPr sz="1800">
              <a:solidFill>
                <a:schemeClr val="dk1"/>
              </a:solidFill>
              <a:latin typeface="Calibri"/>
              <a:ea typeface="Calibri"/>
              <a:cs typeface="Calibri"/>
              <a:sym typeface="Calibri"/>
            </a:endParaRPr>
          </a:p>
        </p:txBody>
      </p:sp>
      <p:sp>
        <p:nvSpPr>
          <p:cNvPr id="1402" name="Google Shape;1402;p130"/>
          <p:cNvSpPr txBox="1"/>
          <p:nvPr/>
        </p:nvSpPr>
        <p:spPr>
          <a:xfrm>
            <a:off x="6668674" y="3801864"/>
            <a:ext cx="62055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Data</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403" name="Google Shape;1403;p130"/>
          <p:cNvSpPr txBox="1"/>
          <p:nvPr/>
        </p:nvSpPr>
        <p:spPr>
          <a:xfrm>
            <a:off x="6503189" y="2910623"/>
            <a:ext cx="93346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Address</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sp>
        <p:nvSpPr>
          <p:cNvPr id="1404" name="Google Shape;1404;p130"/>
          <p:cNvSpPr txBox="1"/>
          <p:nvPr/>
        </p:nvSpPr>
        <p:spPr>
          <a:xfrm>
            <a:off x="6631978" y="5864821"/>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sz="18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Bus</a:t>
            </a:r>
            <a:endParaRPr/>
          </a:p>
        </p:txBody>
      </p:sp>
      <p:cxnSp>
        <p:nvCxnSpPr>
          <p:cNvPr id="1405" name="Google Shape;1405;p130"/>
          <p:cNvCxnSpPr/>
          <p:nvPr/>
        </p:nvCxnSpPr>
        <p:spPr>
          <a:xfrm>
            <a:off x="6132539" y="3283308"/>
            <a:ext cx="1600200" cy="0"/>
          </a:xfrm>
          <a:prstGeom prst="straightConnector1">
            <a:avLst/>
          </a:prstGeom>
          <a:noFill/>
          <a:ln w="38100" cap="flat" cmpd="sng">
            <a:solidFill>
              <a:schemeClr val="accent1"/>
            </a:solidFill>
            <a:prstDash val="solid"/>
            <a:round/>
            <a:headEnd type="none" w="sm" len="sm"/>
            <a:tailEnd type="stealth" w="lg" len="lg"/>
          </a:ln>
        </p:spPr>
      </p:cxnSp>
      <p:cxnSp>
        <p:nvCxnSpPr>
          <p:cNvPr id="1406" name="Google Shape;1406;p130"/>
          <p:cNvCxnSpPr/>
          <p:nvPr/>
        </p:nvCxnSpPr>
        <p:spPr>
          <a:xfrm>
            <a:off x="6095549" y="4117104"/>
            <a:ext cx="1600200" cy="0"/>
          </a:xfrm>
          <a:prstGeom prst="straightConnector1">
            <a:avLst/>
          </a:prstGeom>
          <a:noFill/>
          <a:ln w="38100" cap="flat" cmpd="sng">
            <a:solidFill>
              <a:schemeClr val="accent1"/>
            </a:solidFill>
            <a:prstDash val="solid"/>
            <a:round/>
            <a:headEnd type="stealth" w="lg" len="lg"/>
            <a:tailEnd type="stealth" w="lg" len="lg"/>
          </a:ln>
        </p:spPr>
      </p:cxnSp>
      <p:cxnSp>
        <p:nvCxnSpPr>
          <p:cNvPr id="1407" name="Google Shape;1407;p130"/>
          <p:cNvCxnSpPr/>
          <p:nvPr/>
        </p:nvCxnSpPr>
        <p:spPr>
          <a:xfrm>
            <a:off x="6171558" y="6193829"/>
            <a:ext cx="1600200" cy="0"/>
          </a:xfrm>
          <a:prstGeom prst="straightConnector1">
            <a:avLst/>
          </a:prstGeom>
          <a:noFill/>
          <a:ln w="38100" cap="flat" cmpd="sng">
            <a:solidFill>
              <a:schemeClr val="accent1"/>
            </a:solidFill>
            <a:prstDash val="solid"/>
            <a:round/>
            <a:headEnd type="stealth" w="lg" len="lg"/>
            <a:tailEnd type="stealth" w="lg" len="lg"/>
          </a:ln>
        </p:spPr>
      </p:cxnSp>
      <p:sp>
        <p:nvSpPr>
          <p:cNvPr id="1408" name="Google Shape;1408;p130"/>
          <p:cNvSpPr txBox="1"/>
          <p:nvPr/>
        </p:nvSpPr>
        <p:spPr>
          <a:xfrm>
            <a:off x="8654602" y="2600891"/>
            <a:ext cx="2882720" cy="523517"/>
          </a:xfrm>
          <a:prstGeom prst="rect">
            <a:avLst/>
          </a:prstGeom>
          <a:noFill/>
          <a:ln>
            <a:noFill/>
          </a:ln>
        </p:spPr>
        <p:txBody>
          <a:bodyPr spcFirstLastPara="1" wrap="square" lIns="91425" tIns="45700" rIns="91425" bIns="45700" anchor="ctr" anchorCtr="0">
            <a:normAutofit fontScale="82500" lnSpcReduction="20000"/>
          </a:bodyPr>
          <a:lstStyle/>
          <a:p>
            <a:pPr marL="0" marR="0" lvl="0" indent="0" algn="ctr" rtl="0">
              <a:lnSpc>
                <a:spcPct val="90000"/>
              </a:lnSpc>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RAM(16 bits)</a:t>
            </a:r>
            <a:endParaRPr sz="4400">
              <a:solidFill>
                <a:schemeClr val="dk1"/>
              </a:solidFill>
              <a:latin typeface="Calibri"/>
              <a:ea typeface="Calibri"/>
              <a:cs typeface="Calibri"/>
              <a:sym typeface="Calibri"/>
            </a:endParaRPr>
          </a:p>
        </p:txBody>
      </p:sp>
      <p:cxnSp>
        <p:nvCxnSpPr>
          <p:cNvPr id="1409" name="Google Shape;1409;p130"/>
          <p:cNvCxnSpPr>
            <a:stCxn id="1396" idx="3"/>
            <a:endCxn id="1398" idx="1"/>
          </p:cNvCxnSpPr>
          <p:nvPr/>
        </p:nvCxnSpPr>
        <p:spPr>
          <a:xfrm>
            <a:off x="3547472" y="3351954"/>
            <a:ext cx="643200" cy="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258" y="190275"/>
            <a:ext cx="4652175" cy="1764155"/>
          </a:xfrm>
          <a:prstGeom prst="rect">
            <a:avLst/>
          </a:prstGeom>
        </p:spPr>
      </p:pic>
      <p:pic>
        <p:nvPicPr>
          <p:cNvPr id="5" name="Picture 4"/>
          <p:cNvPicPr>
            <a:picLocks noChangeAspect="1"/>
          </p:cNvPicPr>
          <p:nvPr/>
        </p:nvPicPr>
        <p:blipFill>
          <a:blip r:embed="rId3"/>
          <a:stretch>
            <a:fillRect/>
          </a:stretch>
        </p:blipFill>
        <p:spPr>
          <a:xfrm>
            <a:off x="4744433" y="3425780"/>
            <a:ext cx="6850813" cy="3202525"/>
          </a:xfrm>
          <a:prstGeom prst="rect">
            <a:avLst/>
          </a:prstGeom>
        </p:spPr>
      </p:pic>
      <p:pic>
        <p:nvPicPr>
          <p:cNvPr id="6" name="Picture 5"/>
          <p:cNvPicPr>
            <a:picLocks noChangeAspect="1"/>
          </p:cNvPicPr>
          <p:nvPr/>
        </p:nvPicPr>
        <p:blipFill>
          <a:blip r:embed="rId4"/>
          <a:stretch>
            <a:fillRect/>
          </a:stretch>
        </p:blipFill>
        <p:spPr>
          <a:xfrm>
            <a:off x="4744434" y="190275"/>
            <a:ext cx="6850813" cy="3235505"/>
          </a:xfrm>
          <a:prstGeom prst="rect">
            <a:avLst/>
          </a:prstGeom>
        </p:spPr>
      </p:pic>
    </p:spTree>
    <p:extLst>
      <p:ext uri="{BB962C8B-B14F-4D97-AF65-F5344CB8AC3E}">
        <p14:creationId xmlns:p14="http://schemas.microsoft.com/office/powerpoint/2010/main" val="296636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34"/>
          <p:cNvSpPr txBox="1">
            <a:spLocks noGrp="1"/>
          </p:cNvSpPr>
          <p:nvPr>
            <p:ph type="title"/>
          </p:nvPr>
        </p:nvSpPr>
        <p:spPr>
          <a:xfrm>
            <a:off x="3226157" y="122404"/>
            <a:ext cx="8287555" cy="5893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3600"/>
              <a:buFont typeface="Calibri"/>
              <a:buNone/>
            </a:pPr>
            <a:r>
              <a:rPr lang="en-US" sz="3600">
                <a:solidFill>
                  <a:srgbClr val="FF0000"/>
                </a:solidFill>
              </a:rPr>
              <a:t>Instruction Formats (3-operand fields) </a:t>
            </a:r>
            <a:endParaRPr sz="3600">
              <a:solidFill>
                <a:srgbClr val="FF0000"/>
              </a:solidFill>
            </a:endParaRPr>
          </a:p>
        </p:txBody>
      </p:sp>
      <p:graphicFrame>
        <p:nvGraphicFramePr>
          <p:cNvPr id="1440" name="Google Shape;1440;p134"/>
          <p:cNvGraphicFramePr/>
          <p:nvPr/>
        </p:nvGraphicFramePr>
        <p:xfrm>
          <a:off x="992746" y="1418579"/>
          <a:ext cx="9619400" cy="1005850"/>
        </p:xfrm>
        <a:graphic>
          <a:graphicData uri="http://schemas.openxmlformats.org/drawingml/2006/table">
            <a:tbl>
              <a:tblPr firstRow="1" bandRow="1">
                <a:noFill/>
              </a:tblPr>
              <a:tblGrid>
                <a:gridCol w="2404850">
                  <a:extLst>
                    <a:ext uri="{9D8B030D-6E8A-4147-A177-3AD203B41FA5}">
                      <a16:colId xmlns:a16="http://schemas.microsoft.com/office/drawing/2014/main" xmlns="" val="20000"/>
                    </a:ext>
                  </a:extLst>
                </a:gridCol>
                <a:gridCol w="2404850">
                  <a:extLst>
                    <a:ext uri="{9D8B030D-6E8A-4147-A177-3AD203B41FA5}">
                      <a16:colId xmlns:a16="http://schemas.microsoft.com/office/drawing/2014/main" xmlns="" val="20001"/>
                    </a:ext>
                  </a:extLst>
                </a:gridCol>
                <a:gridCol w="2404850">
                  <a:extLst>
                    <a:ext uri="{9D8B030D-6E8A-4147-A177-3AD203B41FA5}">
                      <a16:colId xmlns:a16="http://schemas.microsoft.com/office/drawing/2014/main" xmlns="" val="20002"/>
                    </a:ext>
                  </a:extLst>
                </a:gridCol>
                <a:gridCol w="2404850">
                  <a:extLst>
                    <a:ext uri="{9D8B030D-6E8A-4147-A177-3AD203B41FA5}">
                      <a16:colId xmlns:a16="http://schemas.microsoft.com/office/drawing/2014/main" xmlns="" val="20003"/>
                    </a:ext>
                  </a:extLst>
                </a:gridCol>
              </a:tblGrid>
              <a:tr h="370850">
                <a:tc>
                  <a:txBody>
                    <a:bodyPr/>
                    <a:lstStyle/>
                    <a:p>
                      <a:pPr marL="0" marR="0" lvl="0" indent="0" algn="l" rtl="0">
                        <a:spcBef>
                          <a:spcPts val="0"/>
                        </a:spcBef>
                        <a:spcAft>
                          <a:spcPts val="0"/>
                        </a:spcAft>
                        <a:buNone/>
                      </a:pPr>
                      <a:r>
                        <a:rPr lang="en-US" sz="2000"/>
                        <a:t>Binary code for ALU operation</a:t>
                      </a:r>
                      <a:endParaRPr/>
                    </a:p>
                    <a:p>
                      <a:pPr marL="0" marR="0" lvl="0" indent="0" algn="l" rtl="0">
                        <a:spcBef>
                          <a:spcPts val="0"/>
                        </a:spcBef>
                        <a:spcAft>
                          <a:spcPts val="0"/>
                        </a:spcAft>
                        <a:buNone/>
                      </a:pPr>
                      <a:r>
                        <a:rPr lang="en-US" sz="2000"/>
                        <a:t>(Op Code)</a:t>
                      </a:r>
                      <a:endParaRPr sz="2000"/>
                    </a:p>
                  </a:txBody>
                  <a:tcPr marL="91450" marR="91450" marT="45725" marB="45725"/>
                </a:tc>
                <a:tc>
                  <a:txBody>
                    <a:bodyPr/>
                    <a:lstStyle/>
                    <a:p>
                      <a:pPr marL="0" marR="0" lvl="0" indent="0" algn="ctr" rtl="0">
                        <a:spcBef>
                          <a:spcPts val="0"/>
                        </a:spcBef>
                        <a:spcAft>
                          <a:spcPts val="0"/>
                        </a:spcAft>
                        <a:buNone/>
                      </a:pPr>
                      <a:r>
                        <a:rPr lang="en-US" sz="2000"/>
                        <a:t>Memory address to store result (Binary)</a:t>
                      </a:r>
                      <a:endParaRPr sz="2000"/>
                    </a:p>
                  </a:txBody>
                  <a:tcPr marL="91450" marR="91450" marT="45725" marB="45725"/>
                </a:tc>
                <a:tc>
                  <a:txBody>
                    <a:bodyPr/>
                    <a:lstStyle/>
                    <a:p>
                      <a:pPr marL="0" marR="0" lvl="0" indent="0" algn="ctr" rtl="0">
                        <a:spcBef>
                          <a:spcPts val="0"/>
                        </a:spcBef>
                        <a:spcAft>
                          <a:spcPts val="0"/>
                        </a:spcAft>
                        <a:buNone/>
                      </a:pPr>
                      <a:r>
                        <a:rPr lang="en-US" sz="2000"/>
                        <a:t>Data -1</a:t>
                      </a:r>
                      <a:endParaRPr/>
                    </a:p>
                    <a:p>
                      <a:pPr marL="0" marR="0" lvl="0" indent="0" algn="ctr" rtl="0">
                        <a:spcBef>
                          <a:spcPts val="0"/>
                        </a:spcBef>
                        <a:spcAft>
                          <a:spcPts val="0"/>
                        </a:spcAft>
                        <a:buNone/>
                      </a:pPr>
                      <a:r>
                        <a:rPr lang="en-US" sz="2000"/>
                        <a:t>(Binary)</a:t>
                      </a:r>
                      <a:endParaRPr sz="2000"/>
                    </a:p>
                  </a:txBody>
                  <a:tcPr marL="91450" marR="91450" marT="45725" marB="45725"/>
                </a:tc>
                <a:tc>
                  <a:txBody>
                    <a:bodyPr/>
                    <a:lstStyle/>
                    <a:p>
                      <a:pPr marL="0" marR="0" lvl="0" indent="0" algn="ctr" rtl="0">
                        <a:spcBef>
                          <a:spcPts val="0"/>
                        </a:spcBef>
                        <a:spcAft>
                          <a:spcPts val="0"/>
                        </a:spcAft>
                        <a:buNone/>
                      </a:pPr>
                      <a:r>
                        <a:rPr lang="en-US" sz="2000"/>
                        <a:t>Data-2</a:t>
                      </a:r>
                      <a:endParaRPr/>
                    </a:p>
                    <a:p>
                      <a:pPr marL="0" marR="0" lvl="0" indent="0" algn="ctr" rtl="0">
                        <a:spcBef>
                          <a:spcPts val="0"/>
                        </a:spcBef>
                        <a:spcAft>
                          <a:spcPts val="0"/>
                        </a:spcAft>
                        <a:buNone/>
                      </a:pPr>
                      <a:r>
                        <a:rPr lang="en-US" sz="2000"/>
                        <a:t>(Binary)</a:t>
                      </a:r>
                      <a:endParaRPr sz="2000"/>
                    </a:p>
                  </a:txBody>
                  <a:tcPr marL="91450" marR="91450" marT="45725" marB="45725"/>
                </a:tc>
                <a:extLst>
                  <a:ext uri="{0D108BD9-81ED-4DB2-BD59-A6C34878D82A}">
                    <a16:rowId xmlns:a16="http://schemas.microsoft.com/office/drawing/2014/main" xmlns="" val="10000"/>
                  </a:ext>
                </a:extLst>
              </a:tr>
            </a:tbl>
          </a:graphicData>
        </a:graphic>
      </p:graphicFrame>
      <p:graphicFrame>
        <p:nvGraphicFramePr>
          <p:cNvPr id="1441" name="Google Shape;1441;p134"/>
          <p:cNvGraphicFramePr/>
          <p:nvPr/>
        </p:nvGraphicFramePr>
        <p:xfrm>
          <a:off x="992746" y="3410955"/>
          <a:ext cx="9619400" cy="1005850"/>
        </p:xfrm>
        <a:graphic>
          <a:graphicData uri="http://schemas.openxmlformats.org/drawingml/2006/table">
            <a:tbl>
              <a:tblPr firstRow="1" bandRow="1">
                <a:noFill/>
              </a:tblPr>
              <a:tblGrid>
                <a:gridCol w="2404850">
                  <a:extLst>
                    <a:ext uri="{9D8B030D-6E8A-4147-A177-3AD203B41FA5}">
                      <a16:colId xmlns:a16="http://schemas.microsoft.com/office/drawing/2014/main" xmlns="" val="20000"/>
                    </a:ext>
                  </a:extLst>
                </a:gridCol>
                <a:gridCol w="2404850">
                  <a:extLst>
                    <a:ext uri="{9D8B030D-6E8A-4147-A177-3AD203B41FA5}">
                      <a16:colId xmlns:a16="http://schemas.microsoft.com/office/drawing/2014/main" xmlns="" val="20001"/>
                    </a:ext>
                  </a:extLst>
                </a:gridCol>
                <a:gridCol w="2404850">
                  <a:extLst>
                    <a:ext uri="{9D8B030D-6E8A-4147-A177-3AD203B41FA5}">
                      <a16:colId xmlns:a16="http://schemas.microsoft.com/office/drawing/2014/main" xmlns="" val="20002"/>
                    </a:ext>
                  </a:extLst>
                </a:gridCol>
                <a:gridCol w="2404850">
                  <a:extLst>
                    <a:ext uri="{9D8B030D-6E8A-4147-A177-3AD203B41FA5}">
                      <a16:colId xmlns:a16="http://schemas.microsoft.com/office/drawing/2014/main" xmlns="" val="20003"/>
                    </a:ext>
                  </a:extLst>
                </a:gridCol>
              </a:tblGrid>
              <a:tr h="370850">
                <a:tc>
                  <a:txBody>
                    <a:bodyPr/>
                    <a:lstStyle/>
                    <a:p>
                      <a:pPr marL="0" marR="0" lvl="0" indent="0" algn="l" rtl="0">
                        <a:spcBef>
                          <a:spcPts val="0"/>
                        </a:spcBef>
                        <a:spcAft>
                          <a:spcPts val="0"/>
                        </a:spcAft>
                        <a:buNone/>
                      </a:pPr>
                      <a:r>
                        <a:rPr lang="en-US" sz="2000"/>
                        <a:t>Binary code for ALU operation</a:t>
                      </a:r>
                      <a:endParaRPr/>
                    </a:p>
                    <a:p>
                      <a:pPr marL="0" marR="0" lvl="0" indent="0" algn="l" rtl="0">
                        <a:spcBef>
                          <a:spcPts val="0"/>
                        </a:spcBef>
                        <a:spcAft>
                          <a:spcPts val="0"/>
                        </a:spcAft>
                        <a:buNone/>
                      </a:pPr>
                      <a:r>
                        <a:rPr lang="en-US" sz="2000"/>
                        <a:t>(Op Code)</a:t>
                      </a:r>
                      <a:endParaRPr sz="2000"/>
                    </a:p>
                  </a:txBody>
                  <a:tcPr marL="91450" marR="91450" marT="45725" marB="45725"/>
                </a:tc>
                <a:tc>
                  <a:txBody>
                    <a:bodyPr/>
                    <a:lstStyle/>
                    <a:p>
                      <a:pPr marL="0" marR="0" lvl="0" indent="0" algn="l" rtl="0">
                        <a:spcBef>
                          <a:spcPts val="0"/>
                        </a:spcBef>
                        <a:spcAft>
                          <a:spcPts val="0"/>
                        </a:spcAft>
                        <a:buNone/>
                      </a:pPr>
                      <a:r>
                        <a:rPr lang="en-US" sz="2000"/>
                        <a:t>Memory address to store result (Binary)</a:t>
                      </a:r>
                      <a:endParaRPr sz="2000"/>
                    </a:p>
                  </a:txBody>
                  <a:tcPr marL="91450" marR="91450" marT="45725" marB="45725"/>
                </a:tc>
                <a:tc>
                  <a:txBody>
                    <a:bodyPr/>
                    <a:lstStyle/>
                    <a:p>
                      <a:pPr marL="0" marR="0" lvl="0" indent="0" algn="l" rtl="0">
                        <a:spcBef>
                          <a:spcPts val="0"/>
                        </a:spcBef>
                        <a:spcAft>
                          <a:spcPts val="0"/>
                        </a:spcAft>
                        <a:buNone/>
                      </a:pPr>
                      <a:r>
                        <a:rPr lang="en-US" sz="2000"/>
                        <a:t>Memory address of Data -1 (Binary)</a:t>
                      </a:r>
                      <a:endParaRPr sz="2000"/>
                    </a:p>
                  </a:txBody>
                  <a:tcPr marL="91450" marR="91450" marT="45725" marB="45725"/>
                </a:tc>
                <a:tc>
                  <a:txBody>
                    <a:bodyPr/>
                    <a:lstStyle/>
                    <a:p>
                      <a:pPr marL="0" marR="0" lvl="0" indent="0" algn="l" rtl="0">
                        <a:spcBef>
                          <a:spcPts val="0"/>
                        </a:spcBef>
                        <a:spcAft>
                          <a:spcPts val="0"/>
                        </a:spcAft>
                        <a:buNone/>
                      </a:pPr>
                      <a:r>
                        <a:rPr lang="en-US" sz="2000"/>
                        <a:t>Memory address of Data-2 (Binary)</a:t>
                      </a:r>
                      <a:endParaRPr sz="2000"/>
                    </a:p>
                  </a:txBody>
                  <a:tcPr marL="91450" marR="91450" marT="45725" marB="45725"/>
                </a:tc>
                <a:extLst>
                  <a:ext uri="{0D108BD9-81ED-4DB2-BD59-A6C34878D82A}">
                    <a16:rowId xmlns:a16="http://schemas.microsoft.com/office/drawing/2014/main" xmlns="" val="10000"/>
                  </a:ext>
                </a:extLst>
              </a:tr>
            </a:tbl>
          </a:graphicData>
        </a:graphic>
      </p:graphicFrame>
      <p:sp>
        <p:nvSpPr>
          <p:cNvPr id="1442" name="Google Shape;1442;p134"/>
          <p:cNvSpPr txBox="1"/>
          <p:nvPr/>
        </p:nvSpPr>
        <p:spPr>
          <a:xfrm>
            <a:off x="7213777" y="797421"/>
            <a:ext cx="3810537" cy="5546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[M]    D1+ D2</a:t>
            </a:r>
            <a:endParaRPr sz="3600">
              <a:solidFill>
                <a:schemeClr val="dk1"/>
              </a:solidFill>
              <a:latin typeface="Calibri"/>
              <a:ea typeface="Calibri"/>
              <a:cs typeface="Calibri"/>
              <a:sym typeface="Calibri"/>
            </a:endParaRPr>
          </a:p>
        </p:txBody>
      </p:sp>
      <p:sp>
        <p:nvSpPr>
          <p:cNvPr id="1443" name="Google Shape;1443;p134"/>
          <p:cNvSpPr txBox="1"/>
          <p:nvPr/>
        </p:nvSpPr>
        <p:spPr>
          <a:xfrm>
            <a:off x="2266144" y="4788490"/>
            <a:ext cx="3810537" cy="5546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ADD  R1,  R2,  R3</a:t>
            </a:r>
            <a:endParaRPr sz="3600">
              <a:solidFill>
                <a:schemeClr val="dk1"/>
              </a:solidFill>
              <a:latin typeface="Calibri"/>
              <a:ea typeface="Calibri"/>
              <a:cs typeface="Calibri"/>
              <a:sym typeface="Calibri"/>
            </a:endParaRPr>
          </a:p>
        </p:txBody>
      </p:sp>
      <p:sp>
        <p:nvSpPr>
          <p:cNvPr id="1444" name="Google Shape;1444;p134"/>
          <p:cNvSpPr txBox="1"/>
          <p:nvPr/>
        </p:nvSpPr>
        <p:spPr>
          <a:xfrm>
            <a:off x="2285463" y="824192"/>
            <a:ext cx="3810537" cy="5546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ADD  M,  D1,  D2</a:t>
            </a:r>
            <a:endParaRPr sz="3600">
              <a:solidFill>
                <a:schemeClr val="dk1"/>
              </a:solidFill>
              <a:latin typeface="Calibri"/>
              <a:ea typeface="Calibri"/>
              <a:cs typeface="Calibri"/>
              <a:sym typeface="Calibri"/>
            </a:endParaRPr>
          </a:p>
        </p:txBody>
      </p:sp>
      <p:sp>
        <p:nvSpPr>
          <p:cNvPr id="1445" name="Google Shape;1445;p134"/>
          <p:cNvSpPr/>
          <p:nvPr/>
        </p:nvSpPr>
        <p:spPr>
          <a:xfrm>
            <a:off x="7920506" y="913300"/>
            <a:ext cx="373487" cy="277329"/>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6" name="Google Shape;1446;p134"/>
          <p:cNvSpPr txBox="1"/>
          <p:nvPr/>
        </p:nvSpPr>
        <p:spPr>
          <a:xfrm>
            <a:off x="7072110" y="2691072"/>
            <a:ext cx="3810537" cy="5546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[M1]    [M2]+ [M3]</a:t>
            </a:r>
            <a:endParaRPr sz="3600">
              <a:solidFill>
                <a:schemeClr val="dk1"/>
              </a:solidFill>
              <a:latin typeface="Calibri"/>
              <a:ea typeface="Calibri"/>
              <a:cs typeface="Calibri"/>
              <a:sym typeface="Calibri"/>
            </a:endParaRPr>
          </a:p>
        </p:txBody>
      </p:sp>
      <p:sp>
        <p:nvSpPr>
          <p:cNvPr id="1447" name="Google Shape;1447;p134"/>
          <p:cNvSpPr/>
          <p:nvPr/>
        </p:nvSpPr>
        <p:spPr>
          <a:xfrm>
            <a:off x="8087394" y="2856297"/>
            <a:ext cx="373487" cy="277329"/>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1448" name="Google Shape;1448;p134"/>
          <p:cNvGraphicFramePr/>
          <p:nvPr/>
        </p:nvGraphicFramePr>
        <p:xfrm>
          <a:off x="992746" y="5595720"/>
          <a:ext cx="9619400" cy="1005850"/>
        </p:xfrm>
        <a:graphic>
          <a:graphicData uri="http://schemas.openxmlformats.org/drawingml/2006/table">
            <a:tbl>
              <a:tblPr firstRow="1" bandRow="1">
                <a:noFill/>
              </a:tblPr>
              <a:tblGrid>
                <a:gridCol w="2404850">
                  <a:extLst>
                    <a:ext uri="{9D8B030D-6E8A-4147-A177-3AD203B41FA5}">
                      <a16:colId xmlns:a16="http://schemas.microsoft.com/office/drawing/2014/main" xmlns="" val="20000"/>
                    </a:ext>
                  </a:extLst>
                </a:gridCol>
                <a:gridCol w="2404850">
                  <a:extLst>
                    <a:ext uri="{9D8B030D-6E8A-4147-A177-3AD203B41FA5}">
                      <a16:colId xmlns:a16="http://schemas.microsoft.com/office/drawing/2014/main" xmlns="" val="20001"/>
                    </a:ext>
                  </a:extLst>
                </a:gridCol>
                <a:gridCol w="2404850">
                  <a:extLst>
                    <a:ext uri="{9D8B030D-6E8A-4147-A177-3AD203B41FA5}">
                      <a16:colId xmlns:a16="http://schemas.microsoft.com/office/drawing/2014/main" xmlns="" val="20002"/>
                    </a:ext>
                  </a:extLst>
                </a:gridCol>
                <a:gridCol w="2404850">
                  <a:extLst>
                    <a:ext uri="{9D8B030D-6E8A-4147-A177-3AD203B41FA5}">
                      <a16:colId xmlns:a16="http://schemas.microsoft.com/office/drawing/2014/main" xmlns="" val="20003"/>
                    </a:ext>
                  </a:extLst>
                </a:gridCol>
              </a:tblGrid>
              <a:tr h="370850">
                <a:tc>
                  <a:txBody>
                    <a:bodyPr/>
                    <a:lstStyle/>
                    <a:p>
                      <a:pPr marL="0" marR="0" lvl="0" indent="0" algn="l" rtl="0">
                        <a:spcBef>
                          <a:spcPts val="0"/>
                        </a:spcBef>
                        <a:spcAft>
                          <a:spcPts val="0"/>
                        </a:spcAft>
                        <a:buNone/>
                      </a:pPr>
                      <a:r>
                        <a:rPr lang="en-US" sz="2000" dirty="0"/>
                        <a:t>Binary code for ALU operation</a:t>
                      </a:r>
                      <a:endParaRPr dirty="0"/>
                    </a:p>
                    <a:p>
                      <a:pPr marL="0" marR="0" lvl="0" indent="0" algn="l" rtl="0">
                        <a:spcBef>
                          <a:spcPts val="0"/>
                        </a:spcBef>
                        <a:spcAft>
                          <a:spcPts val="0"/>
                        </a:spcAft>
                        <a:buNone/>
                      </a:pPr>
                      <a:r>
                        <a:rPr lang="en-US" sz="2000" dirty="0"/>
                        <a:t>(Op Code)</a:t>
                      </a:r>
                      <a:endParaRPr sz="2000" dirty="0"/>
                    </a:p>
                  </a:txBody>
                  <a:tcPr marL="91450" marR="91450" marT="45725" marB="45725"/>
                </a:tc>
                <a:tc>
                  <a:txBody>
                    <a:bodyPr/>
                    <a:lstStyle/>
                    <a:p>
                      <a:pPr marL="0" marR="0" lvl="0" indent="0" algn="l" rtl="0">
                        <a:spcBef>
                          <a:spcPts val="0"/>
                        </a:spcBef>
                        <a:spcAft>
                          <a:spcPts val="0"/>
                        </a:spcAft>
                        <a:buNone/>
                      </a:pPr>
                      <a:r>
                        <a:rPr lang="en-US" sz="2000" dirty="0"/>
                        <a:t>CPU Register to store result (Binary)</a:t>
                      </a:r>
                      <a:endParaRPr sz="2000" dirty="0"/>
                    </a:p>
                  </a:txBody>
                  <a:tcPr marL="91450" marR="91450" marT="45725" marB="45725"/>
                </a:tc>
                <a:tc>
                  <a:txBody>
                    <a:bodyPr/>
                    <a:lstStyle/>
                    <a:p>
                      <a:pPr marL="0" marR="0" lvl="0" indent="0" algn="l" rtl="0">
                        <a:spcBef>
                          <a:spcPts val="0"/>
                        </a:spcBef>
                        <a:spcAft>
                          <a:spcPts val="0"/>
                        </a:spcAft>
                        <a:buNone/>
                      </a:pPr>
                      <a:r>
                        <a:rPr lang="en-US" sz="2000"/>
                        <a:t>CPU register containing Data -1 (Binary)</a:t>
                      </a:r>
                      <a:endParaRPr sz="2000"/>
                    </a:p>
                  </a:txBody>
                  <a:tcPr marL="91450" marR="91450" marT="45725" marB="45725"/>
                </a:tc>
                <a:tc>
                  <a:txBody>
                    <a:bodyPr/>
                    <a:lstStyle/>
                    <a:p>
                      <a:pPr marL="0" marR="0" lvl="0" indent="0" algn="l" rtl="0">
                        <a:spcBef>
                          <a:spcPts val="0"/>
                        </a:spcBef>
                        <a:spcAft>
                          <a:spcPts val="0"/>
                        </a:spcAft>
                        <a:buNone/>
                      </a:pPr>
                      <a:r>
                        <a:rPr lang="en-US" sz="2000"/>
                        <a:t>CPU register containing Data -1 (Binary)</a:t>
                      </a:r>
                      <a:endParaRPr sz="2000"/>
                    </a:p>
                  </a:txBody>
                  <a:tcPr marL="91450" marR="91450" marT="45725" marB="45725"/>
                </a:tc>
                <a:extLst>
                  <a:ext uri="{0D108BD9-81ED-4DB2-BD59-A6C34878D82A}">
                    <a16:rowId xmlns:a16="http://schemas.microsoft.com/office/drawing/2014/main" xmlns="" val="10000"/>
                  </a:ext>
                </a:extLst>
              </a:tr>
            </a:tbl>
          </a:graphicData>
        </a:graphic>
      </p:graphicFrame>
      <p:sp>
        <p:nvSpPr>
          <p:cNvPr id="1449" name="Google Shape;1449;p134"/>
          <p:cNvSpPr txBox="1"/>
          <p:nvPr/>
        </p:nvSpPr>
        <p:spPr>
          <a:xfrm>
            <a:off x="2285463" y="2670450"/>
            <a:ext cx="3810537" cy="5546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ADD  M1,  M2,  M3</a:t>
            </a:r>
            <a:endParaRPr sz="3600">
              <a:solidFill>
                <a:schemeClr val="dk1"/>
              </a:solidFill>
              <a:latin typeface="Calibri"/>
              <a:ea typeface="Calibri"/>
              <a:cs typeface="Calibri"/>
              <a:sym typeface="Calibri"/>
            </a:endParaRPr>
          </a:p>
        </p:txBody>
      </p:sp>
      <p:sp>
        <p:nvSpPr>
          <p:cNvPr id="1450" name="Google Shape;1450;p134"/>
          <p:cNvSpPr txBox="1"/>
          <p:nvPr/>
        </p:nvSpPr>
        <p:spPr>
          <a:xfrm>
            <a:off x="7072109" y="4754403"/>
            <a:ext cx="3810537" cy="5546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R1      R2+ R3</a:t>
            </a:r>
            <a:endParaRPr sz="3600">
              <a:solidFill>
                <a:schemeClr val="dk1"/>
              </a:solidFill>
              <a:latin typeface="Calibri"/>
              <a:ea typeface="Calibri"/>
              <a:cs typeface="Calibri"/>
              <a:sym typeface="Calibri"/>
            </a:endParaRPr>
          </a:p>
        </p:txBody>
      </p:sp>
      <p:sp>
        <p:nvSpPr>
          <p:cNvPr id="1451" name="Google Shape;1451;p134"/>
          <p:cNvSpPr/>
          <p:nvPr/>
        </p:nvSpPr>
        <p:spPr>
          <a:xfrm>
            <a:off x="7714441" y="4865878"/>
            <a:ext cx="373487" cy="277329"/>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6229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35"/>
          <p:cNvSpPr txBox="1">
            <a:spLocks noGrp="1"/>
          </p:cNvSpPr>
          <p:nvPr>
            <p:ph type="title"/>
          </p:nvPr>
        </p:nvSpPr>
        <p:spPr>
          <a:xfrm>
            <a:off x="1366225" y="229082"/>
            <a:ext cx="8872476" cy="8326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Instruction Formats(2-operand field)</a:t>
            </a:r>
            <a:endParaRPr/>
          </a:p>
        </p:txBody>
      </p:sp>
      <p:sp>
        <p:nvSpPr>
          <p:cNvPr id="1457" name="Google Shape;1457;p135"/>
          <p:cNvSpPr txBox="1">
            <a:spLocks noGrp="1"/>
          </p:cNvSpPr>
          <p:nvPr>
            <p:ph type="body" idx="1"/>
          </p:nvPr>
        </p:nvSpPr>
        <p:spPr>
          <a:xfrm>
            <a:off x="838200" y="1825624"/>
            <a:ext cx="10515600" cy="484563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graphicFrame>
        <p:nvGraphicFramePr>
          <p:cNvPr id="1458" name="Google Shape;1458;p135"/>
          <p:cNvGraphicFramePr/>
          <p:nvPr/>
        </p:nvGraphicFramePr>
        <p:xfrm>
          <a:off x="593497" y="2573879"/>
          <a:ext cx="9645225" cy="2286010"/>
        </p:xfrm>
        <a:graphic>
          <a:graphicData uri="http://schemas.openxmlformats.org/drawingml/2006/table">
            <a:tbl>
              <a:tblPr firstRow="1" bandRow="1">
                <a:noFill/>
              </a:tblPr>
              <a:tblGrid>
                <a:gridCol w="3215075">
                  <a:extLst>
                    <a:ext uri="{9D8B030D-6E8A-4147-A177-3AD203B41FA5}">
                      <a16:colId xmlns:a16="http://schemas.microsoft.com/office/drawing/2014/main" xmlns="" val="20000"/>
                    </a:ext>
                  </a:extLst>
                </a:gridCol>
                <a:gridCol w="3215075">
                  <a:extLst>
                    <a:ext uri="{9D8B030D-6E8A-4147-A177-3AD203B41FA5}">
                      <a16:colId xmlns:a16="http://schemas.microsoft.com/office/drawing/2014/main" xmlns="" val="20001"/>
                    </a:ext>
                  </a:extLst>
                </a:gridCol>
                <a:gridCol w="3215075">
                  <a:extLst>
                    <a:ext uri="{9D8B030D-6E8A-4147-A177-3AD203B41FA5}">
                      <a16:colId xmlns:a16="http://schemas.microsoft.com/office/drawing/2014/main" xmlns="" val="20002"/>
                    </a:ext>
                  </a:extLst>
                </a:gridCol>
              </a:tblGrid>
              <a:tr h="370850">
                <a:tc>
                  <a:txBody>
                    <a:bodyPr/>
                    <a:lstStyle/>
                    <a:p>
                      <a:pPr marL="0" marR="0" lvl="0" indent="0" algn="l" rtl="0">
                        <a:spcBef>
                          <a:spcPts val="0"/>
                        </a:spcBef>
                        <a:spcAft>
                          <a:spcPts val="0"/>
                        </a:spcAft>
                        <a:buNone/>
                      </a:pPr>
                      <a:r>
                        <a:rPr lang="en-US" sz="2400"/>
                        <a:t>Binary code for ALU operation</a:t>
                      </a:r>
                      <a:endParaRPr/>
                    </a:p>
                    <a:p>
                      <a:pPr marL="0" marR="0" lvl="0" indent="0" algn="l" rtl="0">
                        <a:spcBef>
                          <a:spcPts val="0"/>
                        </a:spcBef>
                        <a:spcAft>
                          <a:spcPts val="0"/>
                        </a:spcAft>
                        <a:buNone/>
                      </a:pPr>
                      <a:r>
                        <a:rPr lang="en-US" sz="2400"/>
                        <a:t>(Op Code)</a:t>
                      </a:r>
                      <a:endParaRPr/>
                    </a:p>
                    <a:p>
                      <a:pPr marL="0" marR="0" lvl="0" indent="0" algn="l" rtl="0">
                        <a:spcBef>
                          <a:spcPts val="0"/>
                        </a:spcBef>
                        <a:spcAft>
                          <a:spcPts val="0"/>
                        </a:spcAft>
                        <a:buNone/>
                      </a:pPr>
                      <a:endParaRPr sz="2400"/>
                    </a:p>
                  </a:txBody>
                  <a:tcPr marL="91450" marR="91450" marT="45725" marB="45725"/>
                </a:tc>
                <a:tc>
                  <a:txBody>
                    <a:bodyPr/>
                    <a:lstStyle/>
                    <a:p>
                      <a:pPr marL="0" marR="0" lvl="0" indent="0" algn="l" rtl="0">
                        <a:spcBef>
                          <a:spcPts val="0"/>
                        </a:spcBef>
                        <a:spcAft>
                          <a:spcPts val="0"/>
                        </a:spcAft>
                        <a:buNone/>
                      </a:pPr>
                      <a:r>
                        <a:rPr lang="en-US" sz="2400"/>
                        <a:t>CPU register or memory address that contains Data-1 (Binary) </a:t>
                      </a:r>
                      <a:endParaRPr/>
                    </a:p>
                    <a:p>
                      <a:pPr marL="0" marR="0" lvl="0" indent="0" algn="l" rtl="0">
                        <a:spcBef>
                          <a:spcPts val="0"/>
                        </a:spcBef>
                        <a:spcAft>
                          <a:spcPts val="0"/>
                        </a:spcAft>
                        <a:buNone/>
                      </a:pPr>
                      <a:r>
                        <a:rPr lang="en-US" sz="2400"/>
                        <a:t>Result is stored in same CPU register or memory address after operation</a:t>
                      </a:r>
                      <a:endParaRPr sz="2400"/>
                    </a:p>
                  </a:txBody>
                  <a:tcPr marL="91450" marR="91450" marT="45725" marB="45725"/>
                </a:tc>
                <a:tc>
                  <a:txBody>
                    <a:bodyPr/>
                    <a:lstStyle/>
                    <a:p>
                      <a:pPr marL="0" marR="0" lvl="0" indent="0" algn="l" rtl="0">
                        <a:spcBef>
                          <a:spcPts val="0"/>
                        </a:spcBef>
                        <a:spcAft>
                          <a:spcPts val="0"/>
                        </a:spcAft>
                        <a:buNone/>
                      </a:pPr>
                      <a:r>
                        <a:rPr lang="en-US" sz="2400"/>
                        <a:t>CPU register or memory address that contains Data-2</a:t>
                      </a:r>
                      <a:endParaRPr/>
                    </a:p>
                    <a:p>
                      <a:pPr marL="0" marR="0" lvl="0" indent="0" algn="l" rtl="0">
                        <a:spcBef>
                          <a:spcPts val="0"/>
                        </a:spcBef>
                        <a:spcAft>
                          <a:spcPts val="0"/>
                        </a:spcAft>
                        <a:buNone/>
                      </a:pPr>
                      <a:r>
                        <a:rPr lang="en-US" sz="2400"/>
                        <a:t>(Binary) </a:t>
                      </a:r>
                      <a:endParaRPr/>
                    </a:p>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xmlns="" val="10000"/>
                  </a:ext>
                </a:extLst>
              </a:tr>
            </a:tbl>
          </a:graphicData>
        </a:graphic>
      </p:graphicFrame>
      <p:sp>
        <p:nvSpPr>
          <p:cNvPr id="1459" name="Google Shape;1459;p135"/>
          <p:cNvSpPr txBox="1"/>
          <p:nvPr/>
        </p:nvSpPr>
        <p:spPr>
          <a:xfrm>
            <a:off x="1366225" y="1409319"/>
            <a:ext cx="4068660" cy="83261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ADD  M1, M2</a:t>
            </a:r>
            <a:endParaRPr sz="4400">
              <a:solidFill>
                <a:schemeClr val="dk1"/>
              </a:solidFill>
              <a:latin typeface="Calibri"/>
              <a:ea typeface="Calibri"/>
              <a:cs typeface="Calibri"/>
              <a:sym typeface="Calibri"/>
            </a:endParaRPr>
          </a:p>
        </p:txBody>
      </p:sp>
      <p:sp>
        <p:nvSpPr>
          <p:cNvPr id="1460" name="Google Shape;1460;p135"/>
          <p:cNvSpPr txBox="1"/>
          <p:nvPr/>
        </p:nvSpPr>
        <p:spPr>
          <a:xfrm>
            <a:off x="6096000" y="1493674"/>
            <a:ext cx="3810537" cy="5546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[M1]    [M1]+ [M2]</a:t>
            </a:r>
            <a:endParaRPr sz="3600">
              <a:solidFill>
                <a:schemeClr val="dk1"/>
              </a:solidFill>
              <a:latin typeface="Calibri"/>
              <a:ea typeface="Calibri"/>
              <a:cs typeface="Calibri"/>
              <a:sym typeface="Calibri"/>
            </a:endParaRPr>
          </a:p>
        </p:txBody>
      </p:sp>
      <p:sp>
        <p:nvSpPr>
          <p:cNvPr id="1461" name="Google Shape;1461;p135"/>
          <p:cNvSpPr/>
          <p:nvPr/>
        </p:nvSpPr>
        <p:spPr>
          <a:xfrm>
            <a:off x="7083380" y="1632338"/>
            <a:ext cx="373487" cy="277329"/>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2" name="Google Shape;1462;p135"/>
          <p:cNvSpPr txBox="1"/>
          <p:nvPr/>
        </p:nvSpPr>
        <p:spPr>
          <a:xfrm>
            <a:off x="6428164" y="5273772"/>
            <a:ext cx="3810537" cy="5546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R1        R1 + R2</a:t>
            </a:r>
            <a:endParaRPr sz="3600">
              <a:solidFill>
                <a:schemeClr val="dk1"/>
              </a:solidFill>
              <a:latin typeface="Calibri"/>
              <a:ea typeface="Calibri"/>
              <a:cs typeface="Calibri"/>
              <a:sym typeface="Calibri"/>
            </a:endParaRPr>
          </a:p>
        </p:txBody>
      </p:sp>
      <p:sp>
        <p:nvSpPr>
          <p:cNvPr id="1463" name="Google Shape;1463;p135"/>
          <p:cNvSpPr/>
          <p:nvPr/>
        </p:nvSpPr>
        <p:spPr>
          <a:xfrm>
            <a:off x="7157966" y="5385426"/>
            <a:ext cx="373487" cy="277329"/>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4" name="Google Shape;1464;p135"/>
          <p:cNvSpPr txBox="1"/>
          <p:nvPr/>
        </p:nvSpPr>
        <p:spPr>
          <a:xfrm>
            <a:off x="1244405" y="5134796"/>
            <a:ext cx="4068660" cy="83261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ADD  R1, R2</a:t>
            </a:r>
            <a:endParaRPr sz="4400">
              <a:solidFill>
                <a:schemeClr val="dk1"/>
              </a:solidFill>
              <a:latin typeface="Calibri"/>
              <a:ea typeface="Calibri"/>
              <a:cs typeface="Calibri"/>
              <a:sym typeface="Calibri"/>
            </a:endParaRPr>
          </a:p>
        </p:txBody>
      </p:sp>
      <p:sp>
        <p:nvSpPr>
          <p:cNvPr id="1465" name="Google Shape;1465;p135"/>
          <p:cNvSpPr txBox="1"/>
          <p:nvPr/>
        </p:nvSpPr>
        <p:spPr>
          <a:xfrm>
            <a:off x="1244405" y="5967406"/>
            <a:ext cx="4068660" cy="83261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ADD  M, R1</a:t>
            </a:r>
            <a:endParaRPr sz="4400">
              <a:solidFill>
                <a:schemeClr val="dk1"/>
              </a:solidFill>
              <a:latin typeface="Calibri"/>
              <a:ea typeface="Calibri"/>
              <a:cs typeface="Calibri"/>
              <a:sym typeface="Calibri"/>
            </a:endParaRPr>
          </a:p>
        </p:txBody>
      </p:sp>
      <p:sp>
        <p:nvSpPr>
          <p:cNvPr id="1466" name="Google Shape;1466;p135"/>
          <p:cNvSpPr txBox="1"/>
          <p:nvPr/>
        </p:nvSpPr>
        <p:spPr>
          <a:xfrm>
            <a:off x="6466800" y="6069105"/>
            <a:ext cx="3810537" cy="55465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[M]        R1 + [M]</a:t>
            </a:r>
            <a:endParaRPr sz="3600">
              <a:solidFill>
                <a:schemeClr val="dk1"/>
              </a:solidFill>
              <a:latin typeface="Calibri"/>
              <a:ea typeface="Calibri"/>
              <a:cs typeface="Calibri"/>
              <a:sym typeface="Calibri"/>
            </a:endParaRPr>
          </a:p>
        </p:txBody>
      </p:sp>
      <p:sp>
        <p:nvSpPr>
          <p:cNvPr id="1467" name="Google Shape;1467;p135"/>
          <p:cNvSpPr/>
          <p:nvPr/>
        </p:nvSpPr>
        <p:spPr>
          <a:xfrm>
            <a:off x="7456867" y="6231516"/>
            <a:ext cx="373487" cy="277329"/>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1039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136"/>
          <p:cNvSpPr txBox="1">
            <a:spLocks noGrp="1"/>
          </p:cNvSpPr>
          <p:nvPr>
            <p:ph type="title"/>
          </p:nvPr>
        </p:nvSpPr>
        <p:spPr>
          <a:xfrm>
            <a:off x="461488" y="1"/>
            <a:ext cx="10933095" cy="8326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Instruction Formats(one-operand field)</a:t>
            </a:r>
            <a:endParaRPr/>
          </a:p>
        </p:txBody>
      </p:sp>
      <p:sp>
        <p:nvSpPr>
          <p:cNvPr id="1473" name="Google Shape;1473;p136"/>
          <p:cNvSpPr txBox="1">
            <a:spLocks noGrp="1"/>
          </p:cNvSpPr>
          <p:nvPr>
            <p:ph type="body" idx="1"/>
          </p:nvPr>
        </p:nvSpPr>
        <p:spPr>
          <a:xfrm>
            <a:off x="838200" y="1825624"/>
            <a:ext cx="10515600" cy="484563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graphicFrame>
        <p:nvGraphicFramePr>
          <p:cNvPr id="1474" name="Google Shape;1474;p136"/>
          <p:cNvGraphicFramePr/>
          <p:nvPr/>
        </p:nvGraphicFramePr>
        <p:xfrm>
          <a:off x="461488" y="1831440"/>
          <a:ext cx="6373950" cy="1554490"/>
        </p:xfrm>
        <a:graphic>
          <a:graphicData uri="http://schemas.openxmlformats.org/drawingml/2006/table">
            <a:tbl>
              <a:tblPr firstRow="1" bandRow="1">
                <a:noFill/>
              </a:tblPr>
              <a:tblGrid>
                <a:gridCol w="3186975">
                  <a:extLst>
                    <a:ext uri="{9D8B030D-6E8A-4147-A177-3AD203B41FA5}">
                      <a16:colId xmlns:a16="http://schemas.microsoft.com/office/drawing/2014/main" xmlns="" val="20000"/>
                    </a:ext>
                  </a:extLst>
                </a:gridCol>
                <a:gridCol w="3186975">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None/>
                      </a:pPr>
                      <a:r>
                        <a:rPr lang="en-US" sz="2400"/>
                        <a:t>Binary code for ALU operation</a:t>
                      </a:r>
                      <a:endParaRPr/>
                    </a:p>
                    <a:p>
                      <a:pPr marL="0" marR="0" lvl="0" indent="0" algn="l" rtl="0">
                        <a:spcBef>
                          <a:spcPts val="0"/>
                        </a:spcBef>
                        <a:spcAft>
                          <a:spcPts val="0"/>
                        </a:spcAft>
                        <a:buNone/>
                      </a:pPr>
                      <a:r>
                        <a:rPr lang="en-US" sz="2400"/>
                        <a:t>(Op Code)</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2400"/>
                        <a:t>CPU register or memory address that contains Data-2</a:t>
                      </a:r>
                      <a:endParaRPr/>
                    </a:p>
                    <a:p>
                      <a:pPr marL="0" marR="0" lvl="0" indent="0" algn="l" rtl="0">
                        <a:spcBef>
                          <a:spcPts val="0"/>
                        </a:spcBef>
                        <a:spcAft>
                          <a:spcPts val="0"/>
                        </a:spcAft>
                        <a:buNone/>
                      </a:pPr>
                      <a:r>
                        <a:rPr lang="en-US" sz="2400"/>
                        <a:t>(Binary) </a:t>
                      </a:r>
                      <a:endParaRPr/>
                    </a:p>
                  </a:txBody>
                  <a:tcPr marL="91450" marR="91450" marT="45725" marB="45725"/>
                </a:tc>
                <a:extLst>
                  <a:ext uri="{0D108BD9-81ED-4DB2-BD59-A6C34878D82A}">
                    <a16:rowId xmlns:a16="http://schemas.microsoft.com/office/drawing/2014/main" xmlns="" val="10000"/>
                  </a:ext>
                </a:extLst>
              </a:tr>
            </a:tbl>
          </a:graphicData>
        </a:graphic>
      </p:graphicFrame>
      <p:sp>
        <p:nvSpPr>
          <p:cNvPr id="1475" name="Google Shape;1475;p136"/>
          <p:cNvSpPr txBox="1"/>
          <p:nvPr/>
        </p:nvSpPr>
        <p:spPr>
          <a:xfrm>
            <a:off x="461488" y="3487082"/>
            <a:ext cx="11730512" cy="2076591"/>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160000"/>
              </a:lnSpc>
              <a:spcBef>
                <a:spcPts val="0"/>
              </a:spcBef>
              <a:spcAft>
                <a:spcPts val="0"/>
              </a:spcAft>
              <a:buClr>
                <a:srgbClr val="7030A0"/>
              </a:buClr>
              <a:buSzPct val="100000"/>
              <a:buFont typeface="Calibri"/>
              <a:buNone/>
            </a:pPr>
            <a:r>
              <a:rPr lang="en-US" sz="3100" b="1" i="1">
                <a:solidFill>
                  <a:srgbClr val="7030A0"/>
                </a:solidFill>
                <a:latin typeface="Calibri"/>
                <a:ea typeface="Calibri"/>
                <a:cs typeface="Calibri"/>
                <a:sym typeface="Calibri"/>
              </a:rPr>
              <a:t>Here Data-1 should be loaded into a predefined register, namely </a:t>
            </a:r>
            <a:r>
              <a:rPr lang="en-US" sz="3100" b="1" i="1">
                <a:solidFill>
                  <a:srgbClr val="FF0000"/>
                </a:solidFill>
                <a:latin typeface="Calibri"/>
                <a:ea typeface="Calibri"/>
                <a:cs typeface="Calibri"/>
                <a:sym typeface="Calibri"/>
              </a:rPr>
              <a:t>Accumulator (AC)</a:t>
            </a:r>
            <a:r>
              <a:rPr lang="en-US" sz="3100" b="1" i="1">
                <a:solidFill>
                  <a:srgbClr val="7030A0"/>
                </a:solidFill>
                <a:latin typeface="Calibri"/>
                <a:ea typeface="Calibri"/>
                <a:cs typeface="Calibri"/>
                <a:sym typeface="Calibri"/>
              </a:rPr>
              <a:t>  prior to use this instruction. Moreover, the result is stored into </a:t>
            </a:r>
            <a:r>
              <a:rPr lang="en-US" sz="3100" b="1" i="1">
                <a:solidFill>
                  <a:srgbClr val="FF0000"/>
                </a:solidFill>
                <a:latin typeface="Calibri"/>
                <a:ea typeface="Calibri"/>
                <a:cs typeface="Calibri"/>
                <a:sym typeface="Calibri"/>
              </a:rPr>
              <a:t>Accumulator (AC) </a:t>
            </a:r>
            <a:r>
              <a:rPr lang="en-US" sz="3100" b="1" i="1">
                <a:solidFill>
                  <a:srgbClr val="7030A0"/>
                </a:solidFill>
                <a:latin typeface="Calibri"/>
                <a:ea typeface="Calibri"/>
                <a:cs typeface="Calibri"/>
                <a:sym typeface="Calibri"/>
              </a:rPr>
              <a:t>as well. Interestingly, the </a:t>
            </a:r>
            <a:r>
              <a:rPr lang="en-US" sz="3100" b="1" i="1">
                <a:solidFill>
                  <a:srgbClr val="FF0000"/>
                </a:solidFill>
                <a:latin typeface="Calibri"/>
                <a:ea typeface="Calibri"/>
                <a:cs typeface="Calibri"/>
                <a:sym typeface="Calibri"/>
              </a:rPr>
              <a:t>Accumulator (AC) </a:t>
            </a:r>
            <a:r>
              <a:rPr lang="en-US" sz="3100" b="1" i="1">
                <a:solidFill>
                  <a:srgbClr val="7030A0"/>
                </a:solidFill>
                <a:latin typeface="Calibri"/>
                <a:ea typeface="Calibri"/>
                <a:cs typeface="Calibri"/>
                <a:sym typeface="Calibri"/>
              </a:rPr>
              <a:t>is </a:t>
            </a:r>
            <a:r>
              <a:rPr lang="en-US" sz="3100" b="1" i="1" u="sng">
                <a:solidFill>
                  <a:srgbClr val="002060"/>
                </a:solidFill>
                <a:latin typeface="Calibri"/>
                <a:ea typeface="Calibri"/>
                <a:cs typeface="Calibri"/>
                <a:sym typeface="Calibri"/>
              </a:rPr>
              <a:t>not explicitly </a:t>
            </a:r>
            <a:r>
              <a:rPr lang="en-US" sz="3100" b="1" i="1">
                <a:solidFill>
                  <a:srgbClr val="7030A0"/>
                </a:solidFill>
                <a:latin typeface="Calibri"/>
                <a:ea typeface="Calibri"/>
                <a:cs typeface="Calibri"/>
                <a:sym typeface="Calibri"/>
              </a:rPr>
              <a:t>indicated in the Instruction sub-field!</a:t>
            </a:r>
            <a:endParaRPr sz="4400">
              <a:solidFill>
                <a:schemeClr val="dk1"/>
              </a:solidFill>
              <a:latin typeface="Calibri"/>
              <a:ea typeface="Calibri"/>
              <a:cs typeface="Calibri"/>
              <a:sym typeface="Calibri"/>
            </a:endParaRPr>
          </a:p>
        </p:txBody>
      </p:sp>
      <p:sp>
        <p:nvSpPr>
          <p:cNvPr id="1476" name="Google Shape;1476;p136"/>
          <p:cNvSpPr txBox="1"/>
          <p:nvPr/>
        </p:nvSpPr>
        <p:spPr>
          <a:xfrm>
            <a:off x="284404" y="832574"/>
            <a:ext cx="2626222" cy="83261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ADD   M</a:t>
            </a:r>
            <a:endParaRPr sz="4400">
              <a:solidFill>
                <a:schemeClr val="dk1"/>
              </a:solidFill>
              <a:latin typeface="Calibri"/>
              <a:ea typeface="Calibri"/>
              <a:cs typeface="Calibri"/>
              <a:sym typeface="Calibri"/>
            </a:endParaRPr>
          </a:p>
        </p:txBody>
      </p:sp>
      <p:sp>
        <p:nvSpPr>
          <p:cNvPr id="1477" name="Google Shape;1477;p136"/>
          <p:cNvSpPr txBox="1"/>
          <p:nvPr/>
        </p:nvSpPr>
        <p:spPr>
          <a:xfrm>
            <a:off x="4650342" y="832574"/>
            <a:ext cx="5176238" cy="83261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AC    [M] + AC</a:t>
            </a:r>
            <a:endParaRPr sz="4400">
              <a:solidFill>
                <a:schemeClr val="dk1"/>
              </a:solidFill>
              <a:latin typeface="Calibri"/>
              <a:ea typeface="Calibri"/>
              <a:cs typeface="Calibri"/>
              <a:sym typeface="Calibri"/>
            </a:endParaRPr>
          </a:p>
        </p:txBody>
      </p:sp>
      <p:sp>
        <p:nvSpPr>
          <p:cNvPr id="1478" name="Google Shape;1478;p136"/>
          <p:cNvSpPr/>
          <p:nvPr/>
        </p:nvSpPr>
        <p:spPr>
          <a:xfrm>
            <a:off x="5387661" y="1095840"/>
            <a:ext cx="373487" cy="277329"/>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9" name="Google Shape;1479;p136"/>
          <p:cNvSpPr txBox="1"/>
          <p:nvPr/>
        </p:nvSpPr>
        <p:spPr>
          <a:xfrm>
            <a:off x="629987" y="5563673"/>
            <a:ext cx="2626222" cy="83261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ADD   R1</a:t>
            </a:r>
            <a:endParaRPr sz="4400">
              <a:solidFill>
                <a:schemeClr val="dk1"/>
              </a:solidFill>
              <a:latin typeface="Calibri"/>
              <a:ea typeface="Calibri"/>
              <a:cs typeface="Calibri"/>
              <a:sym typeface="Calibri"/>
            </a:endParaRPr>
          </a:p>
        </p:txBody>
      </p:sp>
      <p:sp>
        <p:nvSpPr>
          <p:cNvPr id="1480" name="Google Shape;1480;p136"/>
          <p:cNvSpPr txBox="1"/>
          <p:nvPr/>
        </p:nvSpPr>
        <p:spPr>
          <a:xfrm>
            <a:off x="4558043" y="5472921"/>
            <a:ext cx="5176238" cy="83261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AC     R1 + AC</a:t>
            </a:r>
            <a:endParaRPr sz="4400">
              <a:solidFill>
                <a:schemeClr val="dk1"/>
              </a:solidFill>
              <a:latin typeface="Calibri"/>
              <a:ea typeface="Calibri"/>
              <a:cs typeface="Calibri"/>
              <a:sym typeface="Calibri"/>
            </a:endParaRPr>
          </a:p>
        </p:txBody>
      </p:sp>
      <p:sp>
        <p:nvSpPr>
          <p:cNvPr id="1481" name="Google Shape;1481;p136"/>
          <p:cNvSpPr/>
          <p:nvPr/>
        </p:nvSpPr>
        <p:spPr>
          <a:xfrm>
            <a:off x="5387660" y="5763062"/>
            <a:ext cx="373487" cy="277329"/>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1053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532" y="133307"/>
            <a:ext cx="10515600" cy="678064"/>
          </a:xfrm>
        </p:spPr>
        <p:txBody>
          <a:bodyPr>
            <a:normAutofit fontScale="90000"/>
          </a:bodyPr>
          <a:lstStyle/>
          <a:p>
            <a:r>
              <a:rPr lang="en-US" dirty="0"/>
              <a:t>What is Instruction Set Architecture</a:t>
            </a:r>
            <a:r>
              <a:rPr lang="en-US" dirty="0" smtClean="0"/>
              <a:t>?</a:t>
            </a:r>
            <a:endParaRPr lang="en-US" dirty="0"/>
          </a:p>
        </p:txBody>
      </p:sp>
      <p:sp>
        <p:nvSpPr>
          <p:cNvPr id="3" name="Content Placeholder 2"/>
          <p:cNvSpPr>
            <a:spLocks noGrp="1"/>
          </p:cNvSpPr>
          <p:nvPr>
            <p:ph idx="1"/>
          </p:nvPr>
        </p:nvSpPr>
        <p:spPr>
          <a:xfrm>
            <a:off x="360607" y="1043190"/>
            <a:ext cx="11603865" cy="5512156"/>
          </a:xfrm>
        </p:spPr>
        <p:txBody>
          <a:bodyPr>
            <a:normAutofit/>
          </a:bodyPr>
          <a:lstStyle/>
          <a:p>
            <a:r>
              <a:rPr lang="en-US" dirty="0" smtClean="0"/>
              <a:t>Refers </a:t>
            </a:r>
            <a:r>
              <a:rPr lang="en-US" dirty="0"/>
              <a:t>to </a:t>
            </a:r>
            <a:r>
              <a:rPr lang="en-US" dirty="0">
                <a:solidFill>
                  <a:srgbClr val="FF0000"/>
                </a:solidFill>
              </a:rPr>
              <a:t>instruction types</a:t>
            </a:r>
            <a:r>
              <a:rPr lang="en-US" dirty="0"/>
              <a:t>, </a:t>
            </a:r>
            <a:r>
              <a:rPr lang="en-US" dirty="0">
                <a:solidFill>
                  <a:srgbClr val="7030A0"/>
                </a:solidFill>
              </a:rPr>
              <a:t>instruction format </a:t>
            </a:r>
            <a:r>
              <a:rPr lang="en-US" dirty="0"/>
              <a:t>in low level as well as in machine code and detailed descriptions of </a:t>
            </a:r>
            <a:r>
              <a:rPr lang="en-US" dirty="0">
                <a:solidFill>
                  <a:srgbClr val="0070C0"/>
                </a:solidFill>
              </a:rPr>
              <a:t>operand fields </a:t>
            </a:r>
            <a:r>
              <a:rPr lang="en-US" dirty="0"/>
              <a:t>(addressing modes of instructions). </a:t>
            </a:r>
            <a:endParaRPr lang="en-US" dirty="0" smtClean="0"/>
          </a:p>
          <a:p>
            <a:r>
              <a:rPr lang="en-US" b="1" dirty="0" smtClean="0"/>
              <a:t>Instruction </a:t>
            </a:r>
            <a:r>
              <a:rPr lang="en-US" b="1" dirty="0"/>
              <a:t>Set Architecture also defines: </a:t>
            </a:r>
          </a:p>
          <a:p>
            <a:pPr lvl="1"/>
            <a:r>
              <a:rPr lang="en-US" dirty="0"/>
              <a:t>Operations that the processor can execute (add, sub, </a:t>
            </a:r>
            <a:r>
              <a:rPr lang="en-US" dirty="0" err="1"/>
              <a:t>mult</a:t>
            </a:r>
            <a:r>
              <a:rPr lang="en-US" dirty="0"/>
              <a:t>, …, how is it specified)</a:t>
            </a:r>
          </a:p>
          <a:p>
            <a:pPr lvl="1"/>
            <a:r>
              <a:rPr lang="en-US" dirty="0"/>
              <a:t>Data Transfer mechanisms</a:t>
            </a:r>
          </a:p>
          <a:p>
            <a:pPr lvl="1"/>
            <a:r>
              <a:rPr lang="en-US" dirty="0"/>
              <a:t>How to access data</a:t>
            </a:r>
          </a:p>
          <a:p>
            <a:pPr lvl="1"/>
            <a:r>
              <a:rPr lang="en-US" dirty="0"/>
              <a:t>Number of operands (0, 1, 2, 3)</a:t>
            </a:r>
          </a:p>
          <a:p>
            <a:pPr lvl="1"/>
            <a:r>
              <a:rPr lang="en-US" dirty="0"/>
              <a:t>Operand storage (where besides memory)</a:t>
            </a:r>
          </a:p>
          <a:p>
            <a:pPr lvl="1"/>
            <a:r>
              <a:rPr lang="en-US" dirty="0"/>
              <a:t>Memory address (how is memory location specified)</a:t>
            </a:r>
          </a:p>
          <a:p>
            <a:pPr lvl="1"/>
            <a:r>
              <a:rPr lang="en-US" dirty="0"/>
              <a:t>Type and size of operands (byte, </a:t>
            </a:r>
            <a:r>
              <a:rPr lang="en-US" dirty="0" err="1"/>
              <a:t>int</a:t>
            </a:r>
            <a:r>
              <a:rPr lang="en-US" dirty="0"/>
              <a:t>, float, …)</a:t>
            </a:r>
          </a:p>
          <a:p>
            <a:pPr lvl="1"/>
            <a:r>
              <a:rPr lang="en-US" dirty="0"/>
              <a:t>Control Mechanisms (branch, jump, </a:t>
            </a:r>
            <a:r>
              <a:rPr lang="en-US" dirty="0" err="1"/>
              <a:t>etc</a:t>
            </a:r>
            <a:r>
              <a:rPr lang="en-US" dirty="0"/>
              <a:t>)</a:t>
            </a:r>
          </a:p>
          <a:p>
            <a:pPr lvl="1"/>
            <a:r>
              <a:rPr lang="en-US" dirty="0"/>
              <a:t>“Contract” between programmer/compiler + Hardware </a:t>
            </a:r>
          </a:p>
        </p:txBody>
      </p:sp>
    </p:spTree>
    <p:extLst>
      <p:ext uri="{BB962C8B-B14F-4D97-AF65-F5344CB8AC3E}">
        <p14:creationId xmlns:p14="http://schemas.microsoft.com/office/powerpoint/2010/main" val="3849327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37"/>
          <p:cNvSpPr txBox="1">
            <a:spLocks noGrp="1"/>
          </p:cNvSpPr>
          <p:nvPr>
            <p:ph type="title"/>
          </p:nvPr>
        </p:nvSpPr>
        <p:spPr>
          <a:xfrm>
            <a:off x="1592144" y="77546"/>
            <a:ext cx="8376104" cy="8326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Instruction Formats(Opcode only!)</a:t>
            </a:r>
            <a:endParaRPr/>
          </a:p>
        </p:txBody>
      </p:sp>
      <p:sp>
        <p:nvSpPr>
          <p:cNvPr id="1487" name="Google Shape;1487;p137"/>
          <p:cNvSpPr txBox="1">
            <a:spLocks noGrp="1"/>
          </p:cNvSpPr>
          <p:nvPr>
            <p:ph type="body" idx="1"/>
          </p:nvPr>
        </p:nvSpPr>
        <p:spPr>
          <a:xfrm>
            <a:off x="838200" y="1825624"/>
            <a:ext cx="10515600" cy="484563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graphicFrame>
        <p:nvGraphicFramePr>
          <p:cNvPr id="1488" name="Google Shape;1488;p137"/>
          <p:cNvGraphicFramePr/>
          <p:nvPr/>
        </p:nvGraphicFramePr>
        <p:xfrm>
          <a:off x="1592144" y="2134717"/>
          <a:ext cx="4048800" cy="1214925"/>
        </p:xfrm>
        <a:graphic>
          <a:graphicData uri="http://schemas.openxmlformats.org/drawingml/2006/table">
            <a:tbl>
              <a:tblPr firstRow="1" bandRow="1">
                <a:noFill/>
              </a:tblPr>
              <a:tblGrid>
                <a:gridCol w="4048800">
                  <a:extLst>
                    <a:ext uri="{9D8B030D-6E8A-4147-A177-3AD203B41FA5}">
                      <a16:colId xmlns:a16="http://schemas.microsoft.com/office/drawing/2014/main" xmlns="" val="20000"/>
                    </a:ext>
                  </a:extLst>
                </a:gridCol>
              </a:tblGrid>
              <a:tr h="1214925">
                <a:tc>
                  <a:txBody>
                    <a:bodyPr/>
                    <a:lstStyle/>
                    <a:p>
                      <a:pPr marL="0" marR="0" lvl="0" indent="0" algn="l" rtl="0">
                        <a:spcBef>
                          <a:spcPts val="0"/>
                        </a:spcBef>
                        <a:spcAft>
                          <a:spcPts val="0"/>
                        </a:spcAft>
                        <a:buNone/>
                      </a:pPr>
                      <a:r>
                        <a:rPr lang="en-US" sz="2400"/>
                        <a:t>Binary code for ALU /special operation</a:t>
                      </a:r>
                      <a:endParaRPr sz="2400"/>
                    </a:p>
                  </a:txBody>
                  <a:tcPr marL="91450" marR="91450" marT="45725" marB="45725"/>
                </a:tc>
                <a:extLst>
                  <a:ext uri="{0D108BD9-81ED-4DB2-BD59-A6C34878D82A}">
                    <a16:rowId xmlns:a16="http://schemas.microsoft.com/office/drawing/2014/main" xmlns="" val="10000"/>
                  </a:ext>
                </a:extLst>
              </a:tr>
            </a:tbl>
          </a:graphicData>
        </a:graphic>
      </p:graphicFrame>
      <p:sp>
        <p:nvSpPr>
          <p:cNvPr id="1489" name="Google Shape;1489;p137"/>
          <p:cNvSpPr txBox="1"/>
          <p:nvPr/>
        </p:nvSpPr>
        <p:spPr>
          <a:xfrm>
            <a:off x="1485895" y="3463378"/>
            <a:ext cx="8048764" cy="1204048"/>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l" rtl="0">
              <a:lnSpc>
                <a:spcPct val="160000"/>
              </a:lnSpc>
              <a:spcBef>
                <a:spcPts val="0"/>
              </a:spcBef>
              <a:spcAft>
                <a:spcPts val="0"/>
              </a:spcAft>
              <a:buClr>
                <a:schemeClr val="accent2"/>
              </a:buClr>
              <a:buSzPct val="100000"/>
              <a:buFont typeface="Calibri"/>
              <a:buNone/>
            </a:pPr>
            <a:r>
              <a:rPr lang="en-US" sz="3100" b="1" i="1">
                <a:solidFill>
                  <a:schemeClr val="accent2"/>
                </a:solidFill>
                <a:latin typeface="Calibri"/>
                <a:ea typeface="Calibri"/>
                <a:cs typeface="Calibri"/>
                <a:sym typeface="Calibri"/>
              </a:rPr>
              <a:t>Data to be used should be initially loaded into default CPU register. Result is also stored there as well.</a:t>
            </a:r>
            <a:endParaRPr sz="4400">
              <a:solidFill>
                <a:schemeClr val="accent2"/>
              </a:solidFill>
              <a:latin typeface="Calibri"/>
              <a:ea typeface="Calibri"/>
              <a:cs typeface="Calibri"/>
              <a:sym typeface="Calibri"/>
            </a:endParaRPr>
          </a:p>
        </p:txBody>
      </p:sp>
      <p:sp>
        <p:nvSpPr>
          <p:cNvPr id="1490" name="Google Shape;1490;p137"/>
          <p:cNvSpPr txBox="1"/>
          <p:nvPr/>
        </p:nvSpPr>
        <p:spPr>
          <a:xfrm>
            <a:off x="1592144" y="1079460"/>
            <a:ext cx="3160160" cy="83261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CLC </a:t>
            </a:r>
            <a:endParaRPr sz="4400">
              <a:solidFill>
                <a:schemeClr val="dk1"/>
              </a:solidFill>
              <a:latin typeface="Calibri"/>
              <a:ea typeface="Calibri"/>
              <a:cs typeface="Calibri"/>
              <a:sym typeface="Calibri"/>
            </a:endParaRPr>
          </a:p>
        </p:txBody>
      </p:sp>
      <p:sp>
        <p:nvSpPr>
          <p:cNvPr id="1491" name="Google Shape;1491;p137"/>
          <p:cNvSpPr txBox="1"/>
          <p:nvPr/>
        </p:nvSpPr>
        <p:spPr>
          <a:xfrm>
            <a:off x="4200116" y="1079460"/>
            <a:ext cx="6798442" cy="83261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Clear carry Flag bit  </a:t>
            </a:r>
            <a:endParaRPr sz="4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7023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139"/>
          <p:cNvSpPr/>
          <p:nvPr/>
        </p:nvSpPr>
        <p:spPr>
          <a:xfrm>
            <a:off x="1955800" y="6229350"/>
            <a:ext cx="1905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8" name="Google Shape;1508;p139"/>
          <p:cNvSpPr txBox="1">
            <a:spLocks noGrp="1"/>
          </p:cNvSpPr>
          <p:nvPr>
            <p:ph type="title"/>
          </p:nvPr>
        </p:nvSpPr>
        <p:spPr>
          <a:xfrm>
            <a:off x="1981200" y="274638"/>
            <a:ext cx="8229600" cy="487362"/>
          </a:xfrm>
          <a:prstGeom prst="rect">
            <a:avLst/>
          </a:prstGeom>
          <a:noFill/>
          <a:ln>
            <a:noFill/>
          </a:ln>
        </p:spPr>
        <p:txBody>
          <a:bodyPr spcFirstLastPara="1" wrap="square" lIns="90475" tIns="44450" rIns="90475" bIns="4445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Format of an Instruction</a:t>
            </a:r>
            <a:endParaRPr/>
          </a:p>
        </p:txBody>
      </p:sp>
      <p:graphicFrame>
        <p:nvGraphicFramePr>
          <p:cNvPr id="1509" name="Google Shape;1509;p139"/>
          <p:cNvGraphicFramePr/>
          <p:nvPr/>
        </p:nvGraphicFramePr>
        <p:xfrm>
          <a:off x="1310783" y="1233653"/>
          <a:ext cx="8992300" cy="914410"/>
        </p:xfrm>
        <a:graphic>
          <a:graphicData uri="http://schemas.openxmlformats.org/drawingml/2006/table">
            <a:tbl>
              <a:tblPr firstRow="1" bandRow="1">
                <a:noFill/>
              </a:tblPr>
              <a:tblGrid>
                <a:gridCol w="2248075">
                  <a:extLst>
                    <a:ext uri="{9D8B030D-6E8A-4147-A177-3AD203B41FA5}">
                      <a16:colId xmlns:a16="http://schemas.microsoft.com/office/drawing/2014/main" xmlns="" val="20000"/>
                    </a:ext>
                  </a:extLst>
                </a:gridCol>
                <a:gridCol w="2248075">
                  <a:extLst>
                    <a:ext uri="{9D8B030D-6E8A-4147-A177-3AD203B41FA5}">
                      <a16:colId xmlns:a16="http://schemas.microsoft.com/office/drawing/2014/main" xmlns="" val="20001"/>
                    </a:ext>
                  </a:extLst>
                </a:gridCol>
                <a:gridCol w="2248075">
                  <a:extLst>
                    <a:ext uri="{9D8B030D-6E8A-4147-A177-3AD203B41FA5}">
                      <a16:colId xmlns:a16="http://schemas.microsoft.com/office/drawing/2014/main" xmlns="" val="20002"/>
                    </a:ext>
                  </a:extLst>
                </a:gridCol>
                <a:gridCol w="2248075">
                  <a:extLst>
                    <a:ext uri="{9D8B030D-6E8A-4147-A177-3AD203B41FA5}">
                      <a16:colId xmlns:a16="http://schemas.microsoft.com/office/drawing/2014/main" xmlns="" val="20003"/>
                    </a:ext>
                  </a:extLst>
                </a:gridCol>
              </a:tblGrid>
              <a:tr h="370850">
                <a:tc>
                  <a:txBody>
                    <a:bodyPr/>
                    <a:lstStyle/>
                    <a:p>
                      <a:pPr marL="0" marR="0" lvl="0" indent="0" algn="l" rtl="0">
                        <a:spcBef>
                          <a:spcPts val="0"/>
                        </a:spcBef>
                        <a:spcAft>
                          <a:spcPts val="0"/>
                        </a:spcAft>
                        <a:buNone/>
                      </a:pPr>
                      <a:r>
                        <a:rPr lang="en-US" sz="1800"/>
                        <a:t>OP CODE</a:t>
                      </a:r>
                      <a:endParaRPr/>
                    </a:p>
                    <a:p>
                      <a:pPr marL="0" marR="0" lvl="0" indent="0" algn="l" rtl="0">
                        <a:spcBef>
                          <a:spcPts val="0"/>
                        </a:spcBef>
                        <a:spcAft>
                          <a:spcPts val="0"/>
                        </a:spcAft>
                        <a:buNone/>
                      </a:pPr>
                      <a:r>
                        <a:rPr lang="en-US" sz="1800"/>
                        <a:t>4-BITS</a:t>
                      </a:r>
                      <a:endParaRPr sz="1800"/>
                    </a:p>
                  </a:txBody>
                  <a:tcPr marL="91450" marR="91450" marT="45725" marB="45725"/>
                </a:tc>
                <a:tc>
                  <a:txBody>
                    <a:bodyPr/>
                    <a:lstStyle/>
                    <a:p>
                      <a:pPr marL="0" marR="0" lvl="0" indent="0" algn="l" rtl="0">
                        <a:spcBef>
                          <a:spcPts val="0"/>
                        </a:spcBef>
                        <a:spcAft>
                          <a:spcPts val="0"/>
                        </a:spcAft>
                        <a:buNone/>
                      </a:pPr>
                      <a:r>
                        <a:rPr lang="en-US" sz="1800"/>
                        <a:t>OPERAND FIELD-1</a:t>
                      </a:r>
                      <a:endParaRPr/>
                    </a:p>
                    <a:p>
                      <a:pPr marL="0" marR="0" lvl="0" indent="0" algn="l" rtl="0">
                        <a:spcBef>
                          <a:spcPts val="0"/>
                        </a:spcBef>
                        <a:spcAft>
                          <a:spcPts val="0"/>
                        </a:spcAft>
                        <a:buNone/>
                      </a:pPr>
                      <a:r>
                        <a:rPr lang="en-US" sz="1800"/>
                        <a:t>4-BITS</a:t>
                      </a:r>
                      <a:endParaRPr sz="1800"/>
                    </a:p>
                  </a:txBody>
                  <a:tcPr marL="91450" marR="91450" marT="45725" marB="45725"/>
                </a:tc>
                <a:tc>
                  <a:txBody>
                    <a:bodyPr/>
                    <a:lstStyle/>
                    <a:p>
                      <a:pPr marL="0" marR="0" lvl="0" indent="0" algn="l" rtl="0">
                        <a:spcBef>
                          <a:spcPts val="0"/>
                        </a:spcBef>
                        <a:spcAft>
                          <a:spcPts val="0"/>
                        </a:spcAft>
                        <a:buNone/>
                      </a:pPr>
                      <a:r>
                        <a:rPr lang="en-US" sz="1800"/>
                        <a:t>OPERAND FIELD-2</a:t>
                      </a:r>
                      <a:endParaRPr/>
                    </a:p>
                    <a:p>
                      <a:pPr marL="0" marR="0" lvl="0" indent="0" algn="l" rtl="0">
                        <a:spcBef>
                          <a:spcPts val="0"/>
                        </a:spcBef>
                        <a:spcAft>
                          <a:spcPts val="0"/>
                        </a:spcAft>
                        <a:buNone/>
                      </a:pPr>
                      <a:r>
                        <a:rPr lang="en-US" sz="1800"/>
                        <a:t>4-BITS</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OPERAND FIELD-3</a:t>
                      </a:r>
                      <a:endParaRPr/>
                    </a:p>
                    <a:p>
                      <a:pPr marL="0" marR="0" lvl="0" indent="0" algn="l" rtl="0">
                        <a:spcBef>
                          <a:spcPts val="0"/>
                        </a:spcBef>
                        <a:spcAft>
                          <a:spcPts val="0"/>
                        </a:spcAft>
                        <a:buNone/>
                      </a:pPr>
                      <a:r>
                        <a:rPr lang="en-US" sz="1800"/>
                        <a:t>4-BITS</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xmlns="" val="10000"/>
                  </a:ext>
                </a:extLst>
              </a:tr>
            </a:tbl>
          </a:graphicData>
        </a:graphic>
      </p:graphicFrame>
      <p:graphicFrame>
        <p:nvGraphicFramePr>
          <p:cNvPr id="1510" name="Google Shape;1510;p139"/>
          <p:cNvGraphicFramePr/>
          <p:nvPr/>
        </p:nvGraphicFramePr>
        <p:xfrm>
          <a:off x="1310784" y="2786228"/>
          <a:ext cx="6841550" cy="914410"/>
        </p:xfrm>
        <a:graphic>
          <a:graphicData uri="http://schemas.openxmlformats.org/drawingml/2006/table">
            <a:tbl>
              <a:tblPr firstRow="1" bandRow="1">
                <a:noFill/>
              </a:tblPr>
              <a:tblGrid>
                <a:gridCol w="2256675">
                  <a:extLst>
                    <a:ext uri="{9D8B030D-6E8A-4147-A177-3AD203B41FA5}">
                      <a16:colId xmlns:a16="http://schemas.microsoft.com/office/drawing/2014/main" xmlns="" val="20000"/>
                    </a:ext>
                  </a:extLst>
                </a:gridCol>
                <a:gridCol w="1996225">
                  <a:extLst>
                    <a:ext uri="{9D8B030D-6E8A-4147-A177-3AD203B41FA5}">
                      <a16:colId xmlns:a16="http://schemas.microsoft.com/office/drawing/2014/main" xmlns="" val="20001"/>
                    </a:ext>
                  </a:extLst>
                </a:gridCol>
                <a:gridCol w="2588650">
                  <a:extLst>
                    <a:ext uri="{9D8B030D-6E8A-4147-A177-3AD203B41FA5}">
                      <a16:colId xmlns:a16="http://schemas.microsoft.com/office/drawing/2014/main" xmlns="" val="20002"/>
                    </a:ext>
                  </a:extLst>
                </a:gridCol>
              </a:tblGrid>
              <a:tr h="370850">
                <a:tc>
                  <a:txBody>
                    <a:bodyPr/>
                    <a:lstStyle/>
                    <a:p>
                      <a:pPr marL="0" marR="0" lvl="0" indent="0" algn="l" rtl="0">
                        <a:spcBef>
                          <a:spcPts val="0"/>
                        </a:spcBef>
                        <a:spcAft>
                          <a:spcPts val="0"/>
                        </a:spcAft>
                        <a:buNone/>
                      </a:pPr>
                      <a:r>
                        <a:rPr lang="en-US" sz="1800"/>
                        <a:t>OP CODE</a:t>
                      </a:r>
                      <a:endParaRPr/>
                    </a:p>
                    <a:p>
                      <a:pPr marL="0" marR="0" lvl="0" indent="0" algn="l" rtl="0">
                        <a:spcBef>
                          <a:spcPts val="0"/>
                        </a:spcBef>
                        <a:spcAft>
                          <a:spcPts val="0"/>
                        </a:spcAft>
                        <a:buNone/>
                      </a:pPr>
                      <a:r>
                        <a:rPr lang="en-US" sz="1800"/>
                        <a:t>4-BITS</a:t>
                      </a:r>
                      <a:endParaRPr/>
                    </a:p>
                  </a:txBody>
                  <a:tcPr marL="91450" marR="91450" marT="45725" marB="45725"/>
                </a:tc>
                <a:tc>
                  <a:txBody>
                    <a:bodyPr/>
                    <a:lstStyle/>
                    <a:p>
                      <a:pPr marL="0" marR="0" lvl="0" indent="0" algn="l" rtl="0">
                        <a:spcBef>
                          <a:spcPts val="0"/>
                        </a:spcBef>
                        <a:spcAft>
                          <a:spcPts val="0"/>
                        </a:spcAft>
                        <a:buNone/>
                      </a:pPr>
                      <a:r>
                        <a:rPr lang="en-US" sz="1800"/>
                        <a:t>OPERAND FIELD-1</a:t>
                      </a:r>
                      <a:endParaRPr/>
                    </a:p>
                    <a:p>
                      <a:pPr marL="0" marR="0" lvl="0" indent="0" algn="l" rtl="0">
                        <a:spcBef>
                          <a:spcPts val="0"/>
                        </a:spcBef>
                        <a:spcAft>
                          <a:spcPts val="0"/>
                        </a:spcAft>
                        <a:buNone/>
                      </a:pPr>
                      <a:r>
                        <a:rPr lang="en-US" sz="1800"/>
                        <a:t>4-BITS</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OPERAND FIELD-2</a:t>
                      </a:r>
                      <a:endParaRPr/>
                    </a:p>
                    <a:p>
                      <a:pPr marL="0" marR="0" lvl="0" indent="0" algn="l" rtl="0">
                        <a:spcBef>
                          <a:spcPts val="0"/>
                        </a:spcBef>
                        <a:spcAft>
                          <a:spcPts val="0"/>
                        </a:spcAft>
                        <a:buNone/>
                      </a:pPr>
                      <a:r>
                        <a:rPr lang="en-US" sz="1800"/>
                        <a:t>4-BITS</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xmlns="" val="10000"/>
                  </a:ext>
                </a:extLst>
              </a:tr>
            </a:tbl>
          </a:graphicData>
        </a:graphic>
      </p:graphicFrame>
      <p:graphicFrame>
        <p:nvGraphicFramePr>
          <p:cNvPr id="1511" name="Google Shape;1511;p139"/>
          <p:cNvGraphicFramePr/>
          <p:nvPr/>
        </p:nvGraphicFramePr>
        <p:xfrm>
          <a:off x="1295043" y="4219575"/>
          <a:ext cx="10540650" cy="914410"/>
        </p:xfrm>
        <a:graphic>
          <a:graphicData uri="http://schemas.openxmlformats.org/drawingml/2006/table">
            <a:tbl>
              <a:tblPr firstRow="1" bandRow="1">
                <a:noFill/>
              </a:tblPr>
              <a:tblGrid>
                <a:gridCol w="3476800">
                  <a:extLst>
                    <a:ext uri="{9D8B030D-6E8A-4147-A177-3AD203B41FA5}">
                      <a16:colId xmlns:a16="http://schemas.microsoft.com/office/drawing/2014/main" xmlns="" val="20000"/>
                    </a:ext>
                  </a:extLst>
                </a:gridCol>
                <a:gridCol w="3075550">
                  <a:extLst>
                    <a:ext uri="{9D8B030D-6E8A-4147-A177-3AD203B41FA5}">
                      <a16:colId xmlns:a16="http://schemas.microsoft.com/office/drawing/2014/main" xmlns="" val="20001"/>
                    </a:ext>
                  </a:extLst>
                </a:gridCol>
                <a:gridCol w="3988300">
                  <a:extLst>
                    <a:ext uri="{9D8B030D-6E8A-4147-A177-3AD203B41FA5}">
                      <a16:colId xmlns:a16="http://schemas.microsoft.com/office/drawing/2014/main" xmlns="" val="20002"/>
                    </a:ext>
                  </a:extLst>
                </a:gridCol>
              </a:tblGrid>
              <a:tr h="370850">
                <a:tc>
                  <a:txBody>
                    <a:bodyPr/>
                    <a:lstStyle/>
                    <a:p>
                      <a:pPr marL="0" marR="0" lvl="0" indent="0" algn="l" rtl="0">
                        <a:spcBef>
                          <a:spcPts val="0"/>
                        </a:spcBef>
                        <a:spcAft>
                          <a:spcPts val="0"/>
                        </a:spcAft>
                        <a:buNone/>
                      </a:pPr>
                      <a:r>
                        <a:rPr lang="en-US" sz="1800"/>
                        <a:t>OP CODE</a:t>
                      </a:r>
                      <a:endParaRPr/>
                    </a:p>
                    <a:p>
                      <a:pPr marL="0" marR="0" lvl="0" indent="0" algn="l" rtl="0">
                        <a:spcBef>
                          <a:spcPts val="0"/>
                        </a:spcBef>
                        <a:spcAft>
                          <a:spcPts val="0"/>
                        </a:spcAft>
                        <a:buNone/>
                      </a:pPr>
                      <a:r>
                        <a:rPr lang="en-US" sz="1800"/>
                        <a:t>8-BITS</a:t>
                      </a:r>
                      <a:endParaRPr/>
                    </a:p>
                  </a:txBody>
                  <a:tcPr marL="91450" marR="91450" marT="45725" marB="45725"/>
                </a:tc>
                <a:tc>
                  <a:txBody>
                    <a:bodyPr/>
                    <a:lstStyle/>
                    <a:p>
                      <a:pPr marL="0" marR="0" lvl="0" indent="0" algn="l" rtl="0">
                        <a:spcBef>
                          <a:spcPts val="0"/>
                        </a:spcBef>
                        <a:spcAft>
                          <a:spcPts val="0"/>
                        </a:spcAft>
                        <a:buNone/>
                      </a:pPr>
                      <a:r>
                        <a:rPr lang="en-US" sz="1800"/>
                        <a:t>OPERAND FIELD-1</a:t>
                      </a:r>
                      <a:endParaRPr/>
                    </a:p>
                    <a:p>
                      <a:pPr marL="0" marR="0" lvl="0" indent="0" algn="l" rtl="0">
                        <a:spcBef>
                          <a:spcPts val="0"/>
                        </a:spcBef>
                        <a:spcAft>
                          <a:spcPts val="0"/>
                        </a:spcAft>
                        <a:buNone/>
                      </a:pPr>
                      <a:r>
                        <a:rPr lang="en-US" sz="1800"/>
                        <a:t>16-BITS</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OPERAND FIELD-2</a:t>
                      </a:r>
                      <a:endParaRPr/>
                    </a:p>
                    <a:p>
                      <a:pPr marL="0" marR="0" lvl="0" indent="0" algn="l" rtl="0">
                        <a:spcBef>
                          <a:spcPts val="0"/>
                        </a:spcBef>
                        <a:spcAft>
                          <a:spcPts val="0"/>
                        </a:spcAft>
                        <a:buNone/>
                      </a:pPr>
                      <a:r>
                        <a:rPr lang="en-US" sz="1800"/>
                        <a:t>16-BITS</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767460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10"/>
          <p:cNvSpPr txBox="1">
            <a:spLocks noGrp="1"/>
          </p:cNvSpPr>
          <p:nvPr>
            <p:ph type="title"/>
          </p:nvPr>
        </p:nvSpPr>
        <p:spPr>
          <a:xfrm>
            <a:off x="1981200" y="304801"/>
            <a:ext cx="8229600" cy="6397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C3300"/>
              </a:buClr>
              <a:buSzPts val="2800"/>
              <a:buFont typeface="Calibri"/>
              <a:buNone/>
            </a:pPr>
            <a:r>
              <a:rPr lang="en-US" sz="2800" b="1">
                <a:solidFill>
                  <a:srgbClr val="CC3300"/>
                </a:solidFill>
              </a:rPr>
              <a:t>Machine Codes</a:t>
            </a:r>
            <a:endParaRPr/>
          </a:p>
        </p:txBody>
      </p:sp>
      <p:sp>
        <p:nvSpPr>
          <p:cNvPr id="871" name="Google Shape;871;p110"/>
          <p:cNvSpPr txBox="1">
            <a:spLocks noGrp="1"/>
          </p:cNvSpPr>
          <p:nvPr>
            <p:ph type="body" idx="1"/>
          </p:nvPr>
        </p:nvSpPr>
        <p:spPr>
          <a:xfrm>
            <a:off x="1676400" y="914400"/>
            <a:ext cx="8713788" cy="39624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3399"/>
              </a:buClr>
              <a:buSzPts val="2800"/>
              <a:buChar char="•"/>
            </a:pPr>
            <a:r>
              <a:rPr lang="en-US">
                <a:solidFill>
                  <a:srgbClr val="003399"/>
                </a:solidFill>
              </a:rPr>
              <a:t>An instruction can be coded with 1 to 6 bytes</a:t>
            </a:r>
            <a:endParaRPr/>
          </a:p>
          <a:p>
            <a:pPr marL="228600" lvl="0" indent="-228600" algn="l" rtl="0">
              <a:lnSpc>
                <a:spcPct val="90000"/>
              </a:lnSpc>
              <a:spcBef>
                <a:spcPts val="1000"/>
              </a:spcBef>
              <a:spcAft>
                <a:spcPts val="0"/>
              </a:spcAft>
              <a:buClr>
                <a:srgbClr val="003399"/>
              </a:buClr>
              <a:buSzPts val="2800"/>
              <a:buChar char="•"/>
            </a:pPr>
            <a:r>
              <a:rPr lang="en-US">
                <a:solidFill>
                  <a:srgbClr val="003399"/>
                </a:solidFill>
              </a:rPr>
              <a:t>Byte 1 contains three kinds of information</a:t>
            </a:r>
            <a:endParaRPr/>
          </a:p>
          <a:p>
            <a:pPr marL="685800" lvl="1" indent="-228600" algn="l" rtl="0">
              <a:lnSpc>
                <a:spcPct val="90000"/>
              </a:lnSpc>
              <a:spcBef>
                <a:spcPts val="500"/>
              </a:spcBef>
              <a:spcAft>
                <a:spcPts val="0"/>
              </a:spcAft>
              <a:buClr>
                <a:schemeClr val="dk1"/>
              </a:buClr>
              <a:buSzPts val="2000"/>
              <a:buFont typeface="Calibri"/>
              <a:buNone/>
            </a:pPr>
            <a:r>
              <a:rPr lang="en-US" sz="2000"/>
              <a:t>– Opcode field (6 bits) specifies the operation (add, subtract, move)</a:t>
            </a:r>
            <a:endParaRPr/>
          </a:p>
          <a:p>
            <a:pPr marL="685800" lvl="1" indent="-228600" algn="l" rtl="0">
              <a:lnSpc>
                <a:spcPct val="90000"/>
              </a:lnSpc>
              <a:spcBef>
                <a:spcPts val="500"/>
              </a:spcBef>
              <a:spcAft>
                <a:spcPts val="0"/>
              </a:spcAft>
              <a:buClr>
                <a:srgbClr val="C00000"/>
              </a:buClr>
              <a:buSzPts val="2000"/>
              <a:buFont typeface="Calibri"/>
              <a:buNone/>
            </a:pPr>
            <a:r>
              <a:rPr lang="en-US" sz="2000">
                <a:solidFill>
                  <a:srgbClr val="C00000"/>
                </a:solidFill>
              </a:rPr>
              <a:t>– Register Direction Bit (D bit) Tells the register operand in REG field in byte 2 is source or destination operand</a:t>
            </a:r>
            <a:endParaRPr/>
          </a:p>
          <a:p>
            <a:pPr marL="685800" lvl="1" indent="-228600" algn="l" rtl="0">
              <a:lnSpc>
                <a:spcPct val="90000"/>
              </a:lnSpc>
              <a:spcBef>
                <a:spcPts val="500"/>
              </a:spcBef>
              <a:spcAft>
                <a:spcPts val="0"/>
              </a:spcAft>
              <a:buClr>
                <a:srgbClr val="C00000"/>
              </a:buClr>
              <a:buSzPts val="2000"/>
              <a:buFont typeface="Calibri"/>
              <a:buNone/>
            </a:pPr>
            <a:r>
              <a:rPr lang="en-US" sz="2000">
                <a:solidFill>
                  <a:srgbClr val="C00000"/>
                </a:solidFill>
              </a:rPr>
              <a:t>	1: destination 		0: source</a:t>
            </a:r>
            <a:endParaRPr/>
          </a:p>
          <a:p>
            <a:pPr marL="685800" lvl="1" indent="-228600" algn="l" rtl="0">
              <a:lnSpc>
                <a:spcPct val="90000"/>
              </a:lnSpc>
              <a:spcBef>
                <a:spcPts val="500"/>
              </a:spcBef>
              <a:spcAft>
                <a:spcPts val="0"/>
              </a:spcAft>
              <a:buClr>
                <a:schemeClr val="dk1"/>
              </a:buClr>
              <a:buSzPts val="2400"/>
              <a:buFont typeface="Calibri"/>
              <a:buNone/>
            </a:pPr>
            <a:r>
              <a:rPr lang="en-US"/>
              <a:t>-</a:t>
            </a:r>
            <a:r>
              <a:rPr lang="en-US" sz="2000">
                <a:solidFill>
                  <a:srgbClr val="CC3399"/>
                </a:solidFill>
              </a:rPr>
              <a:t>Data Size Bit (W bit) Specifies whether the operation will be performed on 8-bit or 16-bit data		</a:t>
            </a:r>
            <a:endParaRPr/>
          </a:p>
          <a:p>
            <a:pPr marL="685800" lvl="1" indent="-228600" algn="l" rtl="0">
              <a:lnSpc>
                <a:spcPct val="90000"/>
              </a:lnSpc>
              <a:spcBef>
                <a:spcPts val="500"/>
              </a:spcBef>
              <a:spcAft>
                <a:spcPts val="0"/>
              </a:spcAft>
              <a:buClr>
                <a:srgbClr val="CC3399"/>
              </a:buClr>
              <a:buSzPts val="2000"/>
              <a:buFont typeface="Calibri"/>
              <a:buNone/>
            </a:pPr>
            <a:r>
              <a:rPr lang="en-US" sz="2000">
                <a:solidFill>
                  <a:srgbClr val="CC3399"/>
                </a:solidFill>
              </a:rPr>
              <a:t>	 0: 8 bits		 	1: 16 bits</a:t>
            </a:r>
            <a:endParaRPr/>
          </a:p>
        </p:txBody>
      </p:sp>
      <p:pic>
        <p:nvPicPr>
          <p:cNvPr id="872" name="Google Shape;872;p110"/>
          <p:cNvPicPr preferRelativeResize="0">
            <a:picLocks noGrp="1"/>
          </p:cNvPicPr>
          <p:nvPr>
            <p:ph type="body" idx="2"/>
          </p:nvPr>
        </p:nvPicPr>
        <p:blipFill rotWithShape="1">
          <a:blip r:embed="rId3">
            <a:alphaModFix/>
          </a:blip>
          <a:srcRect/>
          <a:stretch/>
        </p:blipFill>
        <p:spPr>
          <a:xfrm>
            <a:off x="2209801" y="5029200"/>
            <a:ext cx="8177213" cy="839788"/>
          </a:xfrm>
          <a:prstGeom prst="rect">
            <a:avLst/>
          </a:prstGeom>
          <a:noFill/>
          <a:ln>
            <a:noFill/>
          </a:ln>
        </p:spPr>
      </p:pic>
      <p:graphicFrame>
        <p:nvGraphicFramePr>
          <p:cNvPr id="873" name="Google Shape;873;p110"/>
          <p:cNvGraphicFramePr/>
          <p:nvPr/>
        </p:nvGraphicFramePr>
        <p:xfrm>
          <a:off x="2378075" y="5943600"/>
          <a:ext cx="7929600" cy="640040"/>
        </p:xfrm>
        <a:graphic>
          <a:graphicData uri="http://schemas.openxmlformats.org/drawingml/2006/table">
            <a:tbl>
              <a:tblPr firstRow="1" bandRow="1">
                <a:noFill/>
              </a:tblPr>
              <a:tblGrid>
                <a:gridCol w="2346950">
                  <a:extLst>
                    <a:ext uri="{9D8B030D-6E8A-4147-A177-3AD203B41FA5}">
                      <a16:colId xmlns:a16="http://schemas.microsoft.com/office/drawing/2014/main" xmlns="" val="20000"/>
                    </a:ext>
                  </a:extLst>
                </a:gridCol>
                <a:gridCol w="914400">
                  <a:extLst>
                    <a:ext uri="{9D8B030D-6E8A-4147-A177-3AD203B41FA5}">
                      <a16:colId xmlns:a16="http://schemas.microsoft.com/office/drawing/2014/main" xmlns="" val="20001"/>
                    </a:ext>
                  </a:extLst>
                </a:gridCol>
                <a:gridCol w="609600">
                  <a:extLst>
                    <a:ext uri="{9D8B030D-6E8A-4147-A177-3AD203B41FA5}">
                      <a16:colId xmlns:a16="http://schemas.microsoft.com/office/drawing/2014/main" xmlns="" val="20002"/>
                    </a:ext>
                  </a:extLst>
                </a:gridCol>
                <a:gridCol w="1447800">
                  <a:extLst>
                    <a:ext uri="{9D8B030D-6E8A-4147-A177-3AD203B41FA5}">
                      <a16:colId xmlns:a16="http://schemas.microsoft.com/office/drawing/2014/main" xmlns="" val="20003"/>
                    </a:ext>
                  </a:extLst>
                </a:gridCol>
                <a:gridCol w="1447800">
                  <a:extLst>
                    <a:ext uri="{9D8B030D-6E8A-4147-A177-3AD203B41FA5}">
                      <a16:colId xmlns:a16="http://schemas.microsoft.com/office/drawing/2014/main" xmlns="" val="20004"/>
                    </a:ext>
                  </a:extLst>
                </a:gridCol>
                <a:gridCol w="1163050">
                  <a:extLst>
                    <a:ext uri="{9D8B030D-6E8A-4147-A177-3AD203B41FA5}">
                      <a16:colId xmlns:a16="http://schemas.microsoft.com/office/drawing/2014/main" xmlns="" val="20005"/>
                    </a:ext>
                  </a:extLst>
                </a:gridCol>
              </a:tblGrid>
              <a:tr h="639775">
                <a:tc>
                  <a:txBody>
                    <a:bodyPr/>
                    <a:lstStyle/>
                    <a:p>
                      <a:pPr marL="0" marR="0" lvl="0" indent="0" algn="l" rtl="0">
                        <a:spcBef>
                          <a:spcPts val="0"/>
                        </a:spcBef>
                        <a:spcAft>
                          <a:spcPts val="0"/>
                        </a:spcAft>
                        <a:buNone/>
                      </a:pPr>
                      <a:r>
                        <a:rPr lang="en-US" sz="1800">
                          <a:solidFill>
                            <a:schemeClr val="dk1"/>
                          </a:solidFill>
                        </a:rPr>
                        <a:t>15  -------               10</a:t>
                      </a:r>
                      <a:endParaRPr sz="1800">
                        <a:solidFill>
                          <a:schemeClr val="dk1"/>
                        </a:solidFill>
                      </a:endParaRPr>
                    </a:p>
                  </a:txBody>
                  <a:tcPr marL="91450" marR="91450" marT="45700" marB="45700">
                    <a:solidFill>
                      <a:srgbClr val="FFFF00"/>
                    </a:solidFill>
                  </a:tcPr>
                </a:tc>
                <a:tc>
                  <a:txBody>
                    <a:bodyPr/>
                    <a:lstStyle/>
                    <a:p>
                      <a:pPr marL="0" marR="0" lvl="0" indent="0" algn="ctr" rtl="0">
                        <a:spcBef>
                          <a:spcPts val="0"/>
                        </a:spcBef>
                        <a:spcAft>
                          <a:spcPts val="0"/>
                        </a:spcAft>
                        <a:buNone/>
                      </a:pPr>
                      <a:r>
                        <a:rPr lang="en-US" sz="1800">
                          <a:solidFill>
                            <a:schemeClr val="dk1"/>
                          </a:solidFill>
                        </a:rPr>
                        <a:t>9</a:t>
                      </a:r>
                      <a:endParaRPr sz="1800">
                        <a:solidFill>
                          <a:schemeClr val="dk1"/>
                        </a:solidFill>
                      </a:endParaRPr>
                    </a:p>
                  </a:txBody>
                  <a:tcPr marL="91450" marR="91450" marT="45700" marB="45700">
                    <a:solidFill>
                      <a:srgbClr val="FFFF00"/>
                    </a:solidFill>
                  </a:tcPr>
                </a:tc>
                <a:tc>
                  <a:txBody>
                    <a:bodyPr/>
                    <a:lstStyle/>
                    <a:p>
                      <a:pPr marL="0" marR="0" lvl="0" indent="0" algn="ctr" rtl="0">
                        <a:spcBef>
                          <a:spcPts val="0"/>
                        </a:spcBef>
                        <a:spcAft>
                          <a:spcPts val="0"/>
                        </a:spcAft>
                        <a:buNone/>
                      </a:pPr>
                      <a:r>
                        <a:rPr lang="en-US" sz="1800">
                          <a:solidFill>
                            <a:schemeClr val="dk1"/>
                          </a:solidFill>
                        </a:rPr>
                        <a:t>8</a:t>
                      </a:r>
                      <a:endParaRPr sz="1800">
                        <a:solidFill>
                          <a:schemeClr val="dk1"/>
                        </a:solidFill>
                      </a:endParaRPr>
                    </a:p>
                  </a:txBody>
                  <a:tcPr marL="91450" marR="91450" marT="45700" marB="45700">
                    <a:solidFill>
                      <a:srgbClr val="FFFF00"/>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solidFill>
                            <a:schemeClr val="dk1"/>
                          </a:solidFill>
                        </a:rPr>
                        <a:t>7     ----   6</a:t>
                      </a:r>
                      <a:endParaRPr/>
                    </a:p>
                    <a:p>
                      <a:pPr marL="0" marR="0" lvl="0" indent="0" algn="l" rtl="0">
                        <a:spcBef>
                          <a:spcPts val="0"/>
                        </a:spcBef>
                        <a:spcAft>
                          <a:spcPts val="0"/>
                        </a:spcAft>
                        <a:buNone/>
                      </a:pPr>
                      <a:endParaRPr sz="1800">
                        <a:solidFill>
                          <a:schemeClr val="dk1"/>
                        </a:solidFill>
                      </a:endParaRPr>
                    </a:p>
                  </a:txBody>
                  <a:tcPr marL="91450" marR="91450" marT="45700" marB="45700"/>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solidFill>
                            <a:schemeClr val="dk1"/>
                          </a:solidFill>
                        </a:rPr>
                        <a:t>5  ----   3</a:t>
                      </a:r>
                      <a:endParaRPr/>
                    </a:p>
                    <a:p>
                      <a:pPr marL="0" marR="0" lvl="0" indent="0" algn="l" rtl="0">
                        <a:spcBef>
                          <a:spcPts val="0"/>
                        </a:spcBef>
                        <a:spcAft>
                          <a:spcPts val="0"/>
                        </a:spcAft>
                        <a:buNone/>
                      </a:pPr>
                      <a:endParaRPr sz="1800">
                        <a:solidFill>
                          <a:schemeClr val="dk1"/>
                        </a:solidFill>
                      </a:endParaRPr>
                    </a:p>
                  </a:txBody>
                  <a:tcPr marL="91450" marR="91450" marT="45700" marB="45700"/>
                </a:tc>
                <a:tc>
                  <a:txBody>
                    <a:bodyPr/>
                    <a:lstStyle/>
                    <a:p>
                      <a:pPr marL="0" marR="0" lvl="0" indent="0" algn="l" rtl="0">
                        <a:spcBef>
                          <a:spcPts val="0"/>
                        </a:spcBef>
                        <a:spcAft>
                          <a:spcPts val="0"/>
                        </a:spcAft>
                        <a:buNone/>
                      </a:pPr>
                      <a:r>
                        <a:rPr lang="en-US" sz="1800">
                          <a:solidFill>
                            <a:schemeClr val="dk1"/>
                          </a:solidFill>
                        </a:rPr>
                        <a:t>2 ----   0</a:t>
                      </a:r>
                      <a:endParaRPr sz="1800">
                        <a:solidFill>
                          <a:schemeClr val="dk1"/>
                        </a:solidFill>
                      </a:endParaRPr>
                    </a:p>
                  </a:txBody>
                  <a:tcPr marL="91450" marR="91450" marT="45700" marB="45700"/>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79126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3"/>
                                        </p:tgtEl>
                                        <p:attrNameLst>
                                          <p:attrName>style.visibility</p:attrName>
                                        </p:attrNameLst>
                                      </p:cBhvr>
                                      <p:to>
                                        <p:strVal val="visible"/>
                                      </p:to>
                                    </p:set>
                                    <p:animEffect transition="in" filter="fade">
                                      <p:cBhvr>
                                        <p:cTn id="7" dur="5000"/>
                                        <p:tgtEl>
                                          <p:spTgt spid="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11"/>
          <p:cNvSpPr txBox="1">
            <a:spLocks noGrp="1"/>
          </p:cNvSpPr>
          <p:nvPr>
            <p:ph type="title"/>
          </p:nvPr>
        </p:nvSpPr>
        <p:spPr>
          <a:xfrm>
            <a:off x="2362200" y="30164"/>
            <a:ext cx="7848600" cy="11890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b="1" dirty="0">
                <a:solidFill>
                  <a:srgbClr val="CC3300"/>
                </a:solidFill>
              </a:rPr>
              <a:t>Example: </a:t>
            </a:r>
            <a:r>
              <a:rPr lang="en-US" sz="2800" b="1" dirty="0">
                <a:solidFill>
                  <a:srgbClr val="003399"/>
                </a:solidFill>
              </a:rPr>
              <a:t> MOV BL, AL </a:t>
            </a:r>
            <a:br>
              <a:rPr lang="en-US" sz="2800" b="1" dirty="0">
                <a:solidFill>
                  <a:srgbClr val="003399"/>
                </a:solidFill>
              </a:rPr>
            </a:br>
            <a:r>
              <a:rPr lang="en-US" sz="2800" b="1" dirty="0">
                <a:solidFill>
                  <a:srgbClr val="003399"/>
                </a:solidFill>
              </a:rPr>
              <a:t>(machine code: </a:t>
            </a:r>
            <a:r>
              <a:rPr lang="en-US" sz="2800" dirty="0">
                <a:solidFill>
                  <a:srgbClr val="FF0000"/>
                </a:solidFill>
              </a:rPr>
              <a:t>10001000 11000011</a:t>
            </a:r>
            <a:r>
              <a:rPr lang="en-US" sz="2800" dirty="0">
                <a:solidFill>
                  <a:srgbClr val="003399"/>
                </a:solidFill>
              </a:rPr>
              <a:t>)</a:t>
            </a:r>
            <a:br>
              <a:rPr lang="en-US" sz="2800" dirty="0">
                <a:solidFill>
                  <a:srgbClr val="003399"/>
                </a:solidFill>
              </a:rPr>
            </a:br>
            <a:r>
              <a:rPr lang="en-US" sz="2800" dirty="0">
                <a:solidFill>
                  <a:srgbClr val="003399"/>
                </a:solidFill>
              </a:rPr>
              <a:t>(</a:t>
            </a:r>
            <a:r>
              <a:rPr lang="en-US" sz="2800" dirty="0" err="1">
                <a:solidFill>
                  <a:srgbClr val="003399"/>
                </a:solidFill>
              </a:rPr>
              <a:t>Hexcode</a:t>
            </a:r>
            <a:r>
              <a:rPr lang="en-US" sz="2800" dirty="0">
                <a:solidFill>
                  <a:srgbClr val="003399"/>
                </a:solidFill>
              </a:rPr>
              <a:t>:		     88 	  C3H</a:t>
            </a:r>
            <a:r>
              <a:rPr lang="en-US" sz="2800" b="1" dirty="0">
                <a:solidFill>
                  <a:srgbClr val="003399"/>
                </a:solidFill>
              </a:rPr>
              <a:t>)</a:t>
            </a:r>
            <a:br>
              <a:rPr lang="en-US" sz="2800" b="1" dirty="0">
                <a:solidFill>
                  <a:srgbClr val="003399"/>
                </a:solidFill>
              </a:rPr>
            </a:br>
            <a:endParaRPr sz="2800" dirty="0">
              <a:solidFill>
                <a:srgbClr val="CC3300"/>
              </a:solidFill>
            </a:endParaRPr>
          </a:p>
        </p:txBody>
      </p:sp>
      <p:sp>
        <p:nvSpPr>
          <p:cNvPr id="879" name="Google Shape;879;p111"/>
          <p:cNvSpPr txBox="1">
            <a:spLocks noGrp="1"/>
          </p:cNvSpPr>
          <p:nvPr>
            <p:ph type="body" idx="1"/>
          </p:nvPr>
        </p:nvSpPr>
        <p:spPr>
          <a:xfrm>
            <a:off x="2057400" y="2514601"/>
            <a:ext cx="8147050" cy="4525963"/>
          </a:xfrm>
          <a:prstGeom prst="rect">
            <a:avLst/>
          </a:prstGeom>
          <a:noFill/>
          <a:ln w="9525" cap="flat" cmpd="sng">
            <a:solidFill>
              <a:srgbClr val="FFFF00"/>
            </a:solidFill>
            <a:prstDash val="solid"/>
            <a:miter lim="800000"/>
            <a:headEnd type="none" w="sm" len="sm"/>
            <a:tailEnd type="none" w="sm" len="sm"/>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800"/>
              <a:buFont typeface="Arial"/>
              <a:buNone/>
            </a:pPr>
            <a:r>
              <a:rPr lang="en-US" sz="2800" b="1" dirty="0">
                <a:solidFill>
                  <a:srgbClr val="003399"/>
                </a:solidFill>
              </a:rPr>
              <a:t>		</a:t>
            </a:r>
            <a:endParaRPr dirty="0"/>
          </a:p>
          <a:p>
            <a:pPr marL="342900" lvl="0" indent="-342900" algn="l" rtl="0">
              <a:lnSpc>
                <a:spcPct val="90000"/>
              </a:lnSpc>
              <a:spcBef>
                <a:spcPts val="560"/>
              </a:spcBef>
              <a:spcAft>
                <a:spcPts val="0"/>
              </a:spcAft>
              <a:buSzPts val="2800"/>
              <a:buFont typeface="Arial"/>
              <a:buNone/>
            </a:pPr>
            <a:r>
              <a:rPr lang="en-US" sz="2800" dirty="0"/>
              <a:t>Opcode =  100010 	           </a:t>
            </a:r>
            <a:r>
              <a:rPr lang="en-US" sz="2800" dirty="0">
                <a:solidFill>
                  <a:srgbClr val="FF0000"/>
                </a:solidFill>
              </a:rPr>
              <a:t>MOV </a:t>
            </a:r>
            <a:r>
              <a:rPr lang="en-US" sz="2800" dirty="0"/>
              <a:t>data transfer </a:t>
            </a:r>
            <a:endParaRPr dirty="0"/>
          </a:p>
          <a:p>
            <a:pPr marL="342900" lvl="0" indent="-342900" algn="l" rtl="0">
              <a:lnSpc>
                <a:spcPct val="90000"/>
              </a:lnSpc>
              <a:spcBef>
                <a:spcPts val="560"/>
              </a:spcBef>
              <a:spcAft>
                <a:spcPts val="0"/>
              </a:spcAft>
              <a:buSzPts val="2800"/>
              <a:buFont typeface="Arial"/>
              <a:buNone/>
            </a:pPr>
            <a:r>
              <a:rPr lang="en-US" sz="2800" dirty="0"/>
              <a:t> D          = 0 		AL is	 </a:t>
            </a:r>
            <a:r>
              <a:rPr lang="en-US" sz="2800" dirty="0">
                <a:solidFill>
                  <a:srgbClr val="FF0000"/>
                </a:solidFill>
              </a:rPr>
              <a:t>source</a:t>
            </a:r>
            <a:r>
              <a:rPr lang="en-US" sz="2800" dirty="0"/>
              <a:t> operand</a:t>
            </a:r>
            <a:endParaRPr dirty="0"/>
          </a:p>
          <a:p>
            <a:pPr marL="342900" lvl="0" indent="-342900" algn="l" rtl="0">
              <a:lnSpc>
                <a:spcPct val="90000"/>
              </a:lnSpc>
              <a:spcBef>
                <a:spcPts val="560"/>
              </a:spcBef>
              <a:spcAft>
                <a:spcPts val="0"/>
              </a:spcAft>
              <a:buSzPts val="2800"/>
              <a:buFont typeface="Arial"/>
              <a:buNone/>
            </a:pPr>
            <a:r>
              <a:rPr lang="en-US" sz="2800" dirty="0"/>
              <a:t>W          = 0 		8-bit data transfer </a:t>
            </a:r>
            <a:endParaRPr dirty="0"/>
          </a:p>
          <a:p>
            <a:pPr marL="342900" lvl="0" indent="-342900" algn="l" rtl="0">
              <a:lnSpc>
                <a:spcPct val="90000"/>
              </a:lnSpc>
              <a:spcBef>
                <a:spcPts val="560"/>
              </a:spcBef>
              <a:spcAft>
                <a:spcPts val="0"/>
              </a:spcAft>
              <a:buSzPts val="2800"/>
              <a:buFont typeface="Arial"/>
              <a:buNone/>
            </a:pPr>
            <a:r>
              <a:rPr lang="en-US" sz="2800" dirty="0">
                <a:solidFill>
                  <a:srgbClr val="003399"/>
                </a:solidFill>
              </a:rPr>
              <a:t>Therefore byte 1 is 10001000</a:t>
            </a:r>
            <a:r>
              <a:rPr lang="en-US" sz="2800" baseline="-25000" dirty="0">
                <a:solidFill>
                  <a:srgbClr val="003399"/>
                </a:solidFill>
              </a:rPr>
              <a:t>2</a:t>
            </a:r>
            <a:r>
              <a:rPr lang="en-US" sz="2800" dirty="0">
                <a:solidFill>
                  <a:srgbClr val="003399"/>
                </a:solidFill>
              </a:rPr>
              <a:t>=88</a:t>
            </a:r>
            <a:r>
              <a:rPr lang="en-US" sz="2800" baseline="-25000" dirty="0">
                <a:solidFill>
                  <a:srgbClr val="003399"/>
                </a:solidFill>
              </a:rPr>
              <a:t>16</a:t>
            </a:r>
            <a:endParaRPr dirty="0"/>
          </a:p>
          <a:p>
            <a:pPr marL="342900" lvl="0" indent="-342900" algn="l" rtl="0">
              <a:lnSpc>
                <a:spcPct val="90000"/>
              </a:lnSpc>
              <a:spcBef>
                <a:spcPts val="560"/>
              </a:spcBef>
              <a:spcAft>
                <a:spcPts val="0"/>
              </a:spcAft>
              <a:buSzPts val="2800"/>
              <a:buFont typeface="Arial"/>
              <a:buNone/>
            </a:pPr>
            <a:r>
              <a:rPr lang="en-US" sz="2800" dirty="0"/>
              <a:t>MOD   = 11 		register mode</a:t>
            </a:r>
            <a:endParaRPr dirty="0"/>
          </a:p>
          <a:p>
            <a:pPr marL="342900" lvl="0" indent="-342900" algn="l" rtl="0">
              <a:lnSpc>
                <a:spcPct val="90000"/>
              </a:lnSpc>
              <a:spcBef>
                <a:spcPts val="560"/>
              </a:spcBef>
              <a:spcAft>
                <a:spcPts val="0"/>
              </a:spcAft>
              <a:buSzPts val="2800"/>
              <a:buFont typeface="Arial"/>
              <a:buNone/>
            </a:pPr>
            <a:r>
              <a:rPr lang="en-US" sz="2800" dirty="0"/>
              <a:t>REG    = 000 		code for </a:t>
            </a:r>
            <a:r>
              <a:rPr lang="en-US" sz="2800" dirty="0">
                <a:solidFill>
                  <a:srgbClr val="FF0000"/>
                </a:solidFill>
              </a:rPr>
              <a:t>AL</a:t>
            </a:r>
            <a:endParaRPr dirty="0"/>
          </a:p>
          <a:p>
            <a:pPr marL="342900" lvl="0" indent="-342900" algn="l" rtl="0">
              <a:lnSpc>
                <a:spcPct val="90000"/>
              </a:lnSpc>
              <a:spcBef>
                <a:spcPts val="560"/>
              </a:spcBef>
              <a:spcAft>
                <a:spcPts val="0"/>
              </a:spcAft>
              <a:buSzPts val="2800"/>
              <a:buFont typeface="Arial"/>
              <a:buNone/>
            </a:pPr>
            <a:r>
              <a:rPr lang="en-US" sz="2800" dirty="0"/>
              <a:t>R/M     = 011 		destination is BL</a:t>
            </a:r>
            <a:endParaRPr dirty="0"/>
          </a:p>
          <a:p>
            <a:pPr marL="342900" lvl="0" indent="-342900" algn="l" rtl="0">
              <a:lnSpc>
                <a:spcPct val="90000"/>
              </a:lnSpc>
              <a:spcBef>
                <a:spcPts val="560"/>
              </a:spcBef>
              <a:spcAft>
                <a:spcPts val="0"/>
              </a:spcAft>
              <a:buSzPts val="2800"/>
              <a:buFont typeface="Arial"/>
              <a:buNone/>
            </a:pPr>
            <a:r>
              <a:rPr lang="en-US" sz="2800" dirty="0">
                <a:solidFill>
                  <a:srgbClr val="003399"/>
                </a:solidFill>
              </a:rPr>
              <a:t>Therefore Byte 2 is 11000011</a:t>
            </a:r>
            <a:r>
              <a:rPr lang="en-US" sz="2800" baseline="-25000" dirty="0">
                <a:solidFill>
                  <a:srgbClr val="003399"/>
                </a:solidFill>
              </a:rPr>
              <a:t>2</a:t>
            </a:r>
            <a:r>
              <a:rPr lang="en-US" sz="2800" dirty="0">
                <a:solidFill>
                  <a:srgbClr val="003399"/>
                </a:solidFill>
              </a:rPr>
              <a:t>=C3</a:t>
            </a:r>
            <a:r>
              <a:rPr lang="en-US" sz="2800" baseline="-25000" dirty="0">
                <a:solidFill>
                  <a:srgbClr val="003399"/>
                </a:solidFill>
              </a:rPr>
              <a:t>16</a:t>
            </a:r>
            <a:endParaRPr dirty="0"/>
          </a:p>
        </p:txBody>
      </p:sp>
      <p:pic>
        <p:nvPicPr>
          <p:cNvPr id="880" name="Google Shape;880;p111"/>
          <p:cNvPicPr preferRelativeResize="0">
            <a:picLocks noGrp="1"/>
          </p:cNvPicPr>
          <p:nvPr>
            <p:ph type="body" idx="2"/>
          </p:nvPr>
        </p:nvPicPr>
        <p:blipFill rotWithShape="1">
          <a:blip r:embed="rId3">
            <a:alphaModFix/>
          </a:blip>
          <a:srcRect/>
          <a:stretch/>
        </p:blipFill>
        <p:spPr>
          <a:xfrm>
            <a:off x="2286000" y="2103438"/>
            <a:ext cx="8153400" cy="804862"/>
          </a:xfrm>
          <a:prstGeom prst="rect">
            <a:avLst/>
          </a:prstGeom>
          <a:noFill/>
          <a:ln>
            <a:noFill/>
          </a:ln>
        </p:spPr>
      </p:pic>
      <p:graphicFrame>
        <p:nvGraphicFramePr>
          <p:cNvPr id="881" name="Google Shape;881;p111"/>
          <p:cNvGraphicFramePr/>
          <p:nvPr/>
        </p:nvGraphicFramePr>
        <p:xfrm>
          <a:off x="2316164" y="1584326"/>
          <a:ext cx="7929575" cy="701675"/>
        </p:xfrm>
        <a:graphic>
          <a:graphicData uri="http://schemas.openxmlformats.org/drawingml/2006/table">
            <a:tbl>
              <a:tblPr firstRow="1" bandRow="1">
                <a:noFill/>
              </a:tblPr>
              <a:tblGrid>
                <a:gridCol w="2438375">
                  <a:extLst>
                    <a:ext uri="{9D8B030D-6E8A-4147-A177-3AD203B41FA5}">
                      <a16:colId xmlns:a16="http://schemas.microsoft.com/office/drawing/2014/main" xmlns="" val="20000"/>
                    </a:ext>
                  </a:extLst>
                </a:gridCol>
                <a:gridCol w="914400">
                  <a:extLst>
                    <a:ext uri="{9D8B030D-6E8A-4147-A177-3AD203B41FA5}">
                      <a16:colId xmlns:a16="http://schemas.microsoft.com/office/drawing/2014/main" xmlns="" val="20001"/>
                    </a:ext>
                  </a:extLst>
                </a:gridCol>
                <a:gridCol w="685800">
                  <a:extLst>
                    <a:ext uri="{9D8B030D-6E8A-4147-A177-3AD203B41FA5}">
                      <a16:colId xmlns:a16="http://schemas.microsoft.com/office/drawing/2014/main" xmlns="" val="20002"/>
                    </a:ext>
                  </a:extLst>
                </a:gridCol>
                <a:gridCol w="1371600">
                  <a:extLst>
                    <a:ext uri="{9D8B030D-6E8A-4147-A177-3AD203B41FA5}">
                      <a16:colId xmlns:a16="http://schemas.microsoft.com/office/drawing/2014/main" xmlns="" val="20003"/>
                    </a:ext>
                  </a:extLst>
                </a:gridCol>
                <a:gridCol w="1447800">
                  <a:extLst>
                    <a:ext uri="{9D8B030D-6E8A-4147-A177-3AD203B41FA5}">
                      <a16:colId xmlns:a16="http://schemas.microsoft.com/office/drawing/2014/main" xmlns="" val="20004"/>
                    </a:ext>
                  </a:extLst>
                </a:gridCol>
                <a:gridCol w="1071600">
                  <a:extLst>
                    <a:ext uri="{9D8B030D-6E8A-4147-A177-3AD203B41FA5}">
                      <a16:colId xmlns:a16="http://schemas.microsoft.com/office/drawing/2014/main" xmlns="" val="20005"/>
                    </a:ext>
                  </a:extLst>
                </a:gridCol>
              </a:tblGrid>
              <a:tr h="701675">
                <a:tc>
                  <a:txBody>
                    <a:bodyPr/>
                    <a:lstStyle/>
                    <a:p>
                      <a:pPr marL="0" marR="0" lvl="0" indent="0" algn="l" rtl="0">
                        <a:spcBef>
                          <a:spcPts val="0"/>
                        </a:spcBef>
                        <a:spcAft>
                          <a:spcPts val="0"/>
                        </a:spcAft>
                        <a:buNone/>
                      </a:pPr>
                      <a:r>
                        <a:rPr lang="en-US" sz="2000" u="none" strike="noStrike" cap="none">
                          <a:solidFill>
                            <a:schemeClr val="dk1"/>
                          </a:solidFill>
                        </a:rPr>
                        <a:t>1 0 0 0 1 0</a:t>
                      </a:r>
                      <a:endParaRPr sz="2000">
                        <a:solidFill>
                          <a:schemeClr val="dk1"/>
                        </a:solidFill>
                      </a:endParaRPr>
                    </a:p>
                  </a:txBody>
                  <a:tcPr marL="91450" marR="91450" marT="45750" marB="45750"/>
                </a:tc>
                <a:tc>
                  <a:txBody>
                    <a:bodyPr/>
                    <a:lstStyle/>
                    <a:p>
                      <a:pPr marL="0" marR="0" lvl="0" indent="0" algn="ctr" rtl="0">
                        <a:spcBef>
                          <a:spcPts val="0"/>
                        </a:spcBef>
                        <a:spcAft>
                          <a:spcPts val="0"/>
                        </a:spcAft>
                        <a:buNone/>
                      </a:pPr>
                      <a:r>
                        <a:rPr lang="en-US" sz="2000">
                          <a:solidFill>
                            <a:schemeClr val="dk1"/>
                          </a:solidFill>
                        </a:rPr>
                        <a:t>0</a:t>
                      </a:r>
                      <a:endParaRPr sz="2000">
                        <a:solidFill>
                          <a:schemeClr val="dk1"/>
                        </a:solidFill>
                      </a:endParaRPr>
                    </a:p>
                  </a:txBody>
                  <a:tcPr marL="91450" marR="91450" marT="45750" marB="45750"/>
                </a:tc>
                <a:tc>
                  <a:txBody>
                    <a:bodyPr/>
                    <a:lstStyle/>
                    <a:p>
                      <a:pPr marL="0" marR="0" lvl="0" indent="0" algn="ctr" rtl="0">
                        <a:spcBef>
                          <a:spcPts val="0"/>
                        </a:spcBef>
                        <a:spcAft>
                          <a:spcPts val="0"/>
                        </a:spcAft>
                        <a:buNone/>
                      </a:pPr>
                      <a:r>
                        <a:rPr lang="en-US" sz="2000">
                          <a:solidFill>
                            <a:schemeClr val="dk1"/>
                          </a:solidFill>
                        </a:rPr>
                        <a:t>0</a:t>
                      </a:r>
                      <a:endParaRPr sz="2000">
                        <a:solidFill>
                          <a:schemeClr val="dk1"/>
                        </a:solidFill>
                      </a:endParaRPr>
                    </a:p>
                  </a:txBody>
                  <a:tcPr marL="91450" marR="91450" marT="45750" marB="45750">
                    <a:solidFill>
                      <a:srgbClr val="9DD2D6"/>
                    </a:solidFill>
                  </a:tcPr>
                </a:tc>
                <a:tc>
                  <a:txBody>
                    <a:bodyPr/>
                    <a:lstStyle/>
                    <a:p>
                      <a:pPr marL="0" marR="0" lvl="0" indent="0" algn="ctr" rtl="0">
                        <a:lnSpc>
                          <a:spcPct val="100000"/>
                        </a:lnSpc>
                        <a:spcBef>
                          <a:spcPts val="0"/>
                        </a:spcBef>
                        <a:spcAft>
                          <a:spcPts val="0"/>
                        </a:spcAft>
                        <a:buClr>
                          <a:schemeClr val="dk1"/>
                        </a:buClr>
                        <a:buSzPts val="2000"/>
                        <a:buFont typeface="Arial"/>
                        <a:buNone/>
                      </a:pPr>
                      <a:r>
                        <a:rPr lang="en-US" sz="2000">
                          <a:solidFill>
                            <a:schemeClr val="dk1"/>
                          </a:solidFill>
                        </a:rPr>
                        <a:t>1 1</a:t>
                      </a:r>
                      <a:endParaRPr/>
                    </a:p>
                    <a:p>
                      <a:pPr marL="0" marR="0" lvl="0" indent="0" algn="ctr" rtl="0">
                        <a:spcBef>
                          <a:spcPts val="0"/>
                        </a:spcBef>
                        <a:spcAft>
                          <a:spcPts val="0"/>
                        </a:spcAft>
                        <a:buNone/>
                      </a:pPr>
                      <a:endParaRPr sz="2000">
                        <a:solidFill>
                          <a:schemeClr val="dk1"/>
                        </a:solidFill>
                      </a:endParaRPr>
                    </a:p>
                  </a:txBody>
                  <a:tcPr marL="91450" marR="91450" marT="45750" marB="45750">
                    <a:solidFill>
                      <a:srgbClr val="9DD2D6"/>
                    </a:solidFill>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a:solidFill>
                            <a:schemeClr val="dk1"/>
                          </a:solidFill>
                        </a:rPr>
                        <a:t>0 0 0</a:t>
                      </a:r>
                      <a:endParaRPr/>
                    </a:p>
                    <a:p>
                      <a:pPr marL="0" marR="0" lvl="0" indent="0" algn="l" rtl="0">
                        <a:spcBef>
                          <a:spcPts val="0"/>
                        </a:spcBef>
                        <a:spcAft>
                          <a:spcPts val="0"/>
                        </a:spcAft>
                        <a:buNone/>
                      </a:pPr>
                      <a:endParaRPr sz="2000">
                        <a:solidFill>
                          <a:srgbClr val="FFFF00"/>
                        </a:solidFill>
                      </a:endParaRPr>
                    </a:p>
                  </a:txBody>
                  <a:tcPr marL="91450" marR="91450" marT="45750" marB="45750">
                    <a:solidFill>
                      <a:srgbClr val="9DD2D6"/>
                    </a:solidFill>
                  </a:tcPr>
                </a:tc>
                <a:tc>
                  <a:txBody>
                    <a:bodyPr/>
                    <a:lstStyle/>
                    <a:p>
                      <a:pPr marL="0" marR="0" lvl="0" indent="0" algn="ctr" rtl="0">
                        <a:spcBef>
                          <a:spcPts val="0"/>
                        </a:spcBef>
                        <a:spcAft>
                          <a:spcPts val="0"/>
                        </a:spcAft>
                        <a:buNone/>
                      </a:pPr>
                      <a:r>
                        <a:rPr lang="en-US" sz="2000">
                          <a:solidFill>
                            <a:schemeClr val="dk1"/>
                          </a:solidFill>
                        </a:rPr>
                        <a:t>0 1 1</a:t>
                      </a:r>
                      <a:endParaRPr sz="2000">
                        <a:solidFill>
                          <a:schemeClr val="dk1"/>
                        </a:solidFill>
                      </a:endParaRPr>
                    </a:p>
                  </a:txBody>
                  <a:tcPr marL="91450" marR="91450" marT="45750" marB="45750">
                    <a:solidFill>
                      <a:srgbClr val="FFFF00"/>
                    </a:solidFill>
                  </a:tcPr>
                </a:tc>
                <a:extLst>
                  <a:ext uri="{0D108BD9-81ED-4DB2-BD59-A6C34878D82A}">
                    <a16:rowId xmlns:a16="http://schemas.microsoft.com/office/drawing/2014/main" xmlns="" val="10000"/>
                  </a:ext>
                </a:extLst>
              </a:tr>
            </a:tbl>
          </a:graphicData>
        </a:graphic>
      </p:graphicFrame>
      <p:sp>
        <p:nvSpPr>
          <p:cNvPr id="882" name="Google Shape;882;p111"/>
          <p:cNvSpPr/>
          <p:nvPr/>
        </p:nvSpPr>
        <p:spPr>
          <a:xfrm>
            <a:off x="4051852" y="4062414"/>
            <a:ext cx="457200" cy="228600"/>
          </a:xfrm>
          <a:prstGeom prst="rightArrow">
            <a:avLst>
              <a:gd name="adj1" fmla="val 50000"/>
              <a:gd name="adj2"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883" name="Google Shape;883;p111"/>
          <p:cNvSpPr/>
          <p:nvPr/>
        </p:nvSpPr>
        <p:spPr>
          <a:xfrm>
            <a:off x="4051852" y="3536951"/>
            <a:ext cx="457200" cy="228600"/>
          </a:xfrm>
          <a:prstGeom prst="rightArrow">
            <a:avLst>
              <a:gd name="adj1" fmla="val 50000"/>
              <a:gd name="adj2"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884" name="Google Shape;884;p111"/>
          <p:cNvSpPr/>
          <p:nvPr/>
        </p:nvSpPr>
        <p:spPr>
          <a:xfrm>
            <a:off x="4051852" y="5382490"/>
            <a:ext cx="457200" cy="228600"/>
          </a:xfrm>
          <a:prstGeom prst="rightArrow">
            <a:avLst>
              <a:gd name="adj1" fmla="val 50000"/>
              <a:gd name="adj2"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885" name="Google Shape;885;p111"/>
          <p:cNvSpPr/>
          <p:nvPr/>
        </p:nvSpPr>
        <p:spPr>
          <a:xfrm>
            <a:off x="5088835" y="3083377"/>
            <a:ext cx="457200" cy="228600"/>
          </a:xfrm>
          <a:prstGeom prst="rightArrow">
            <a:avLst>
              <a:gd name="adj1" fmla="val 50000"/>
              <a:gd name="adj2"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886" name="Google Shape;886;p111"/>
          <p:cNvSpPr/>
          <p:nvPr/>
        </p:nvSpPr>
        <p:spPr>
          <a:xfrm>
            <a:off x="4134678" y="5907953"/>
            <a:ext cx="457200" cy="228600"/>
          </a:xfrm>
          <a:prstGeom prst="rightArrow">
            <a:avLst>
              <a:gd name="adj1" fmla="val 50000"/>
              <a:gd name="adj2"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887" name="Google Shape;887;p111"/>
          <p:cNvSpPr/>
          <p:nvPr/>
        </p:nvSpPr>
        <p:spPr>
          <a:xfrm>
            <a:off x="4103066" y="4925290"/>
            <a:ext cx="457200" cy="228600"/>
          </a:xfrm>
          <a:prstGeom prst="rightArrow">
            <a:avLst>
              <a:gd name="adj1" fmla="val 50000"/>
              <a:gd name="adj2"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extLst>
      <p:ext uri="{BB962C8B-B14F-4D97-AF65-F5344CB8AC3E}">
        <p14:creationId xmlns:p14="http://schemas.microsoft.com/office/powerpoint/2010/main" val="327039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1"/>
                                        </p:tgtEl>
                                        <p:attrNameLst>
                                          <p:attrName>style.visibility</p:attrName>
                                        </p:attrNameLst>
                                      </p:cBhvr>
                                      <p:to>
                                        <p:strVal val="visible"/>
                                      </p:to>
                                    </p:set>
                                    <p:animEffect transition="in" filter="fade">
                                      <p:cBhvr>
                                        <p:cTn id="7" dur="5000"/>
                                        <p:tgtEl>
                                          <p:spTgt spid="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6777832-9B18-46A8-848D-6E9E6FACD25A}"/>
              </a:ext>
            </a:extLst>
          </p:cNvPr>
          <p:cNvPicPr>
            <a:picLocks noChangeAspect="1"/>
          </p:cNvPicPr>
          <p:nvPr/>
        </p:nvPicPr>
        <p:blipFill>
          <a:blip r:embed="rId2"/>
          <a:stretch>
            <a:fillRect/>
          </a:stretch>
        </p:blipFill>
        <p:spPr>
          <a:xfrm>
            <a:off x="6215270" y="112154"/>
            <a:ext cx="5791200" cy="2147313"/>
          </a:xfrm>
          <a:prstGeom prst="rect">
            <a:avLst/>
          </a:prstGeom>
        </p:spPr>
      </p:pic>
      <p:pic>
        <p:nvPicPr>
          <p:cNvPr id="9" name="Picture 8">
            <a:extLst>
              <a:ext uri="{FF2B5EF4-FFF2-40B4-BE49-F238E27FC236}">
                <a16:creationId xmlns:a16="http://schemas.microsoft.com/office/drawing/2014/main" xmlns="" id="{1A26ACFE-541A-4853-AC77-210D3BEA926C}"/>
              </a:ext>
            </a:extLst>
          </p:cNvPr>
          <p:cNvPicPr>
            <a:picLocks noChangeAspect="1"/>
          </p:cNvPicPr>
          <p:nvPr/>
        </p:nvPicPr>
        <p:blipFill>
          <a:blip r:embed="rId3"/>
          <a:stretch>
            <a:fillRect/>
          </a:stretch>
        </p:blipFill>
        <p:spPr>
          <a:xfrm>
            <a:off x="1230861" y="380458"/>
            <a:ext cx="3990494" cy="825489"/>
          </a:xfrm>
          <a:prstGeom prst="rect">
            <a:avLst/>
          </a:prstGeom>
        </p:spPr>
      </p:pic>
      <p:pic>
        <p:nvPicPr>
          <p:cNvPr id="11" name="Picture 10">
            <a:extLst>
              <a:ext uri="{FF2B5EF4-FFF2-40B4-BE49-F238E27FC236}">
                <a16:creationId xmlns:a16="http://schemas.microsoft.com/office/drawing/2014/main" xmlns="" id="{05D6AAB6-C9A5-4C2B-84EE-80350E5D83E6}"/>
              </a:ext>
            </a:extLst>
          </p:cNvPr>
          <p:cNvPicPr>
            <a:picLocks noChangeAspect="1"/>
          </p:cNvPicPr>
          <p:nvPr/>
        </p:nvPicPr>
        <p:blipFill>
          <a:blip r:embed="rId4"/>
          <a:stretch>
            <a:fillRect/>
          </a:stretch>
        </p:blipFill>
        <p:spPr>
          <a:xfrm>
            <a:off x="185530" y="1678151"/>
            <a:ext cx="5989984" cy="2110667"/>
          </a:xfrm>
          <a:prstGeom prst="rect">
            <a:avLst/>
          </a:prstGeom>
        </p:spPr>
      </p:pic>
      <p:pic>
        <p:nvPicPr>
          <p:cNvPr id="13" name="Picture 12">
            <a:extLst>
              <a:ext uri="{FF2B5EF4-FFF2-40B4-BE49-F238E27FC236}">
                <a16:creationId xmlns:a16="http://schemas.microsoft.com/office/drawing/2014/main" xmlns="" id="{C9E9C6E0-BB8D-4C7B-ABE4-C08AC350A7B5}"/>
              </a:ext>
            </a:extLst>
          </p:cNvPr>
          <p:cNvPicPr>
            <a:picLocks noChangeAspect="1"/>
          </p:cNvPicPr>
          <p:nvPr/>
        </p:nvPicPr>
        <p:blipFill>
          <a:blip r:embed="rId5"/>
          <a:stretch>
            <a:fillRect/>
          </a:stretch>
        </p:blipFill>
        <p:spPr>
          <a:xfrm>
            <a:off x="6294782" y="3775566"/>
            <a:ext cx="5791200" cy="2866482"/>
          </a:xfrm>
          <a:prstGeom prst="rect">
            <a:avLst/>
          </a:prstGeom>
        </p:spPr>
      </p:pic>
    </p:spTree>
    <p:extLst>
      <p:ext uri="{BB962C8B-B14F-4D97-AF65-F5344CB8AC3E}">
        <p14:creationId xmlns:p14="http://schemas.microsoft.com/office/powerpoint/2010/main" val="2149239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pic>
        <p:nvPicPr>
          <p:cNvPr id="1516" name="Google Shape;1516;p140"/>
          <p:cNvPicPr preferRelativeResize="0"/>
          <p:nvPr/>
        </p:nvPicPr>
        <p:blipFill rotWithShape="1">
          <a:blip r:embed="rId3">
            <a:alphaModFix/>
          </a:blip>
          <a:srcRect/>
          <a:stretch/>
        </p:blipFill>
        <p:spPr>
          <a:xfrm>
            <a:off x="489397" y="0"/>
            <a:ext cx="11024316" cy="6858000"/>
          </a:xfrm>
          <a:prstGeom prst="rect">
            <a:avLst/>
          </a:prstGeom>
          <a:noFill/>
          <a:ln>
            <a:noFill/>
          </a:ln>
        </p:spPr>
      </p:pic>
    </p:spTree>
    <p:extLst>
      <p:ext uri="{BB962C8B-B14F-4D97-AF65-F5344CB8AC3E}">
        <p14:creationId xmlns:p14="http://schemas.microsoft.com/office/powerpoint/2010/main" val="1153934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934" y="159064"/>
            <a:ext cx="9215438" cy="793974"/>
          </a:xfrm>
        </p:spPr>
        <p:txBody>
          <a:bodyPr/>
          <a:lstStyle/>
          <a:p>
            <a:r>
              <a:rPr lang="en-US" dirty="0" smtClean="0"/>
              <a:t>CISC features</a:t>
            </a:r>
            <a:endParaRPr lang="en-US" dirty="0"/>
          </a:p>
        </p:txBody>
      </p:sp>
      <p:pic>
        <p:nvPicPr>
          <p:cNvPr id="4" name="Picture 3"/>
          <p:cNvPicPr>
            <a:picLocks noChangeAspect="1"/>
          </p:cNvPicPr>
          <p:nvPr/>
        </p:nvPicPr>
        <p:blipFill>
          <a:blip r:embed="rId2"/>
          <a:stretch>
            <a:fillRect/>
          </a:stretch>
        </p:blipFill>
        <p:spPr>
          <a:xfrm>
            <a:off x="1545934" y="1197737"/>
            <a:ext cx="7915275" cy="5534025"/>
          </a:xfrm>
          <a:prstGeom prst="rect">
            <a:avLst/>
          </a:prstGeom>
        </p:spPr>
      </p:pic>
    </p:spTree>
    <p:extLst>
      <p:ext uri="{BB962C8B-B14F-4D97-AF65-F5344CB8AC3E}">
        <p14:creationId xmlns:p14="http://schemas.microsoft.com/office/powerpoint/2010/main" val="1717024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RISC Processors</a:t>
            </a:r>
            <a:endParaRPr lang="en-US" dirty="0"/>
          </a:p>
        </p:txBody>
      </p:sp>
    </p:spTree>
    <p:extLst>
      <p:ext uri="{BB962C8B-B14F-4D97-AF65-F5344CB8AC3E}">
        <p14:creationId xmlns:p14="http://schemas.microsoft.com/office/powerpoint/2010/main" val="138551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51" y="398580"/>
            <a:ext cx="10515600" cy="560426"/>
          </a:xfrm>
        </p:spPr>
        <p:txBody>
          <a:bodyPr>
            <a:normAutofit fontScale="90000"/>
          </a:bodyPr>
          <a:lstStyle/>
          <a:p>
            <a:r>
              <a:rPr lang="en-US" dirty="0"/>
              <a:t>Background of RISC</a:t>
            </a:r>
          </a:p>
        </p:txBody>
      </p:sp>
      <p:sp>
        <p:nvSpPr>
          <p:cNvPr id="3" name="Content Placeholder 2"/>
          <p:cNvSpPr>
            <a:spLocks noGrp="1"/>
          </p:cNvSpPr>
          <p:nvPr>
            <p:ph idx="1"/>
          </p:nvPr>
        </p:nvSpPr>
        <p:spPr>
          <a:xfrm>
            <a:off x="267629" y="1460810"/>
            <a:ext cx="11719931" cy="5163014"/>
          </a:xfrm>
        </p:spPr>
        <p:txBody>
          <a:bodyPr>
            <a:normAutofit/>
          </a:bodyPr>
          <a:lstStyle/>
          <a:p>
            <a:pPr algn="just"/>
            <a:r>
              <a:rPr lang="en-US" dirty="0"/>
              <a:t>IBM RISC technology originated in 1974 in a project </a:t>
            </a:r>
            <a:r>
              <a:rPr lang="en-US" dirty="0" smtClean="0"/>
              <a:t>to design </a:t>
            </a:r>
            <a:r>
              <a:rPr lang="en-US" dirty="0"/>
              <a:t>a large telephone-switching network capable </a:t>
            </a:r>
            <a:r>
              <a:rPr lang="en-US" dirty="0" smtClean="0"/>
              <a:t>of handing </a:t>
            </a:r>
            <a:r>
              <a:rPr lang="en-US" dirty="0"/>
              <a:t>an average of three hundred calls per second</a:t>
            </a:r>
            <a:r>
              <a:rPr lang="en-US" dirty="0" smtClean="0"/>
              <a:t>. With </a:t>
            </a:r>
            <a:r>
              <a:rPr lang="en-US" dirty="0"/>
              <a:t>an approximate 20 000 </a:t>
            </a:r>
            <a:r>
              <a:rPr lang="en-US" dirty="0" smtClean="0"/>
              <a:t>instructions per </a:t>
            </a:r>
            <a:r>
              <a:rPr lang="en-US" dirty="0"/>
              <a:t>call </a:t>
            </a:r>
            <a:r>
              <a:rPr lang="en-US" dirty="0" smtClean="0"/>
              <a:t>and </a:t>
            </a:r>
            <a:r>
              <a:rPr lang="en-US" dirty="0"/>
              <a:t>Stringent real-time response requirements, </a:t>
            </a:r>
            <a:r>
              <a:rPr lang="en-US" dirty="0" smtClean="0"/>
              <a:t>the performance </a:t>
            </a:r>
            <a:r>
              <a:rPr lang="en-US" dirty="0"/>
              <a:t>target was 12 million instructions </a:t>
            </a:r>
            <a:r>
              <a:rPr lang="en-US" dirty="0" smtClean="0"/>
              <a:t>per second </a:t>
            </a:r>
            <a:r>
              <a:rPr lang="en-US" dirty="0"/>
              <a:t>(MIPS</a:t>
            </a:r>
            <a:r>
              <a:rPr lang="en-US" dirty="0" smtClean="0"/>
              <a:t>). </a:t>
            </a:r>
          </a:p>
          <a:p>
            <a:pPr algn="just"/>
            <a:r>
              <a:rPr lang="en-US" dirty="0" smtClean="0"/>
              <a:t>This </a:t>
            </a:r>
            <a:r>
              <a:rPr lang="en-US" dirty="0"/>
              <a:t>specialized </a:t>
            </a:r>
            <a:r>
              <a:rPr lang="en-US" dirty="0" smtClean="0"/>
              <a:t>application required a </a:t>
            </a:r>
            <a:r>
              <a:rPr lang="en-US" dirty="0"/>
              <a:t>very fast processor, but did not have to </a:t>
            </a:r>
            <a:r>
              <a:rPr lang="en-US" dirty="0" smtClean="0"/>
              <a:t>perform computed </a:t>
            </a:r>
            <a:r>
              <a:rPr lang="en-US" dirty="0"/>
              <a:t>instructions and had little demand </a:t>
            </a:r>
            <a:r>
              <a:rPr lang="en-US" dirty="0" smtClean="0"/>
              <a:t>for floating-point  calculations</a:t>
            </a:r>
            <a:r>
              <a:rPr lang="en-US" dirty="0"/>
              <a:t>. Other than moving </a:t>
            </a:r>
            <a:r>
              <a:rPr lang="en-US" dirty="0" smtClean="0"/>
              <a:t>data between </a:t>
            </a:r>
            <a:r>
              <a:rPr lang="en-US" dirty="0"/>
              <a:t>registers and memory, the machine had to </a:t>
            </a:r>
            <a:r>
              <a:rPr lang="en-US" dirty="0" smtClean="0"/>
              <a:t>be able </a:t>
            </a:r>
            <a:r>
              <a:rPr lang="en-US" dirty="0"/>
              <a:t>to add, combine fields extracted from </a:t>
            </a:r>
            <a:r>
              <a:rPr lang="en-US" dirty="0" smtClean="0"/>
              <a:t>several registers</a:t>
            </a:r>
            <a:r>
              <a:rPr lang="en-US" dirty="0"/>
              <a:t>, perform branches, and carry out </a:t>
            </a:r>
            <a:r>
              <a:rPr lang="en-US" dirty="0" smtClean="0"/>
              <a:t>input/output operations. </a:t>
            </a:r>
            <a:endParaRPr lang="en-US" dirty="0"/>
          </a:p>
        </p:txBody>
      </p:sp>
    </p:spTree>
    <p:extLst>
      <p:ext uri="{BB962C8B-B14F-4D97-AF65-F5344CB8AC3E}">
        <p14:creationId xmlns:p14="http://schemas.microsoft.com/office/powerpoint/2010/main" val="2811273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3252"/>
            <a:ext cx="10515600" cy="638485"/>
          </a:xfrm>
        </p:spPr>
        <p:txBody>
          <a:bodyPr>
            <a:normAutofit fontScale="90000"/>
          </a:bodyPr>
          <a:lstStyle/>
          <a:p>
            <a:r>
              <a:rPr lang="en-US" dirty="0"/>
              <a:t>Background of RISC</a:t>
            </a:r>
          </a:p>
        </p:txBody>
      </p:sp>
      <p:sp>
        <p:nvSpPr>
          <p:cNvPr id="3" name="Content Placeholder 2"/>
          <p:cNvSpPr>
            <a:spLocks noGrp="1"/>
          </p:cNvSpPr>
          <p:nvPr>
            <p:ph idx="1"/>
          </p:nvPr>
        </p:nvSpPr>
        <p:spPr>
          <a:xfrm>
            <a:off x="256478" y="1014760"/>
            <a:ext cx="11719932" cy="5553307"/>
          </a:xfrm>
        </p:spPr>
        <p:txBody>
          <a:bodyPr>
            <a:normAutofit/>
          </a:bodyPr>
          <a:lstStyle/>
          <a:p>
            <a:pPr algn="just"/>
            <a:r>
              <a:rPr lang="en-US" dirty="0"/>
              <a:t>When the telephone project was terminated in 1975, the machine itself had not been built, but the design had progressed to the point where it seemed to be an excellent basis for a general-purpose, high-performance </a:t>
            </a:r>
            <a:r>
              <a:rPr lang="en-US" dirty="0" err="1"/>
              <a:t>miniprocessor</a:t>
            </a:r>
            <a:r>
              <a:rPr lang="en-US" dirty="0"/>
              <a:t>. The attractiveness of the processor design stemmed from projections that it would be able to compute at high speed relative to its cost in a variety of application areas</a:t>
            </a:r>
            <a:r>
              <a:rPr lang="en-US" dirty="0" smtClean="0"/>
              <a:t>.</a:t>
            </a:r>
          </a:p>
          <a:p>
            <a:pPr algn="just"/>
            <a:r>
              <a:rPr lang="en-US" dirty="0" smtClean="0"/>
              <a:t>The </a:t>
            </a:r>
            <a:r>
              <a:rPr lang="en-US" dirty="0"/>
              <a:t>most important features of the </a:t>
            </a:r>
            <a:r>
              <a:rPr lang="en-US" dirty="0" smtClean="0"/>
              <a:t>telephone switching machine </a:t>
            </a:r>
            <a:r>
              <a:rPr lang="en-US" dirty="0"/>
              <a:t>which contributed to its low </a:t>
            </a:r>
            <a:r>
              <a:rPr lang="en-US" dirty="0" smtClean="0"/>
              <a:t>cost/performance </a:t>
            </a:r>
            <a:r>
              <a:rPr lang="en-US" dirty="0"/>
              <a:t>ratio were 1) separate instruction and </a:t>
            </a:r>
            <a:r>
              <a:rPr lang="en-US" dirty="0" smtClean="0"/>
              <a:t>data caches</a:t>
            </a:r>
            <a:r>
              <a:rPr lang="en-US" dirty="0"/>
              <a:t>, allowing a much higher bandwidth </a:t>
            </a:r>
            <a:r>
              <a:rPr lang="en-US" dirty="0" smtClean="0"/>
              <a:t>between memory </a:t>
            </a:r>
            <a:r>
              <a:rPr lang="en-US" dirty="0"/>
              <a:t>and CPU; 2) no arithmetic operations </a:t>
            </a:r>
            <a:r>
              <a:rPr lang="en-US" dirty="0" smtClean="0"/>
              <a:t>to storage</a:t>
            </a:r>
            <a:r>
              <a:rPr lang="en-US" dirty="0"/>
              <a:t>, which greatly simplified the pipeline; and 3</a:t>
            </a:r>
            <a:r>
              <a:rPr lang="en-US" dirty="0" smtClean="0"/>
              <a:t>) uniform </a:t>
            </a:r>
            <a:r>
              <a:rPr lang="en-US" dirty="0"/>
              <a:t>instruction length and simplicity of design</a:t>
            </a:r>
            <a:r>
              <a:rPr lang="en-US" dirty="0" smtClean="0"/>
              <a:t>, making </a:t>
            </a:r>
            <a:r>
              <a:rPr lang="en-US" dirty="0"/>
              <a:t>possible a very short cycle time: ten levels </a:t>
            </a:r>
            <a:r>
              <a:rPr lang="en-US" dirty="0" smtClean="0"/>
              <a:t>of logic</a:t>
            </a:r>
            <a:r>
              <a:rPr lang="en-US" dirty="0"/>
              <a:t>. (For example, all register-to-register </a:t>
            </a:r>
            <a:r>
              <a:rPr lang="en-US" dirty="0" smtClean="0"/>
              <a:t>operations executed </a:t>
            </a:r>
            <a:r>
              <a:rPr lang="en-US" dirty="0"/>
              <a:t>in one cycle.)</a:t>
            </a:r>
          </a:p>
        </p:txBody>
      </p:sp>
    </p:spTree>
    <p:extLst>
      <p:ext uri="{BB962C8B-B14F-4D97-AF65-F5344CB8AC3E}">
        <p14:creationId xmlns:p14="http://schemas.microsoft.com/office/powerpoint/2010/main" val="3074099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05"/>
            <a:ext cx="10515600" cy="806853"/>
          </a:xfrm>
        </p:spPr>
        <p:txBody>
          <a:bodyPr/>
          <a:lstStyle/>
          <a:p>
            <a:r>
              <a:rPr lang="en-US" dirty="0"/>
              <a:t>ISA: Seven </a:t>
            </a:r>
            <a:r>
              <a:rPr lang="en-US" dirty="0" smtClean="0"/>
              <a:t>Dimensions</a:t>
            </a:r>
            <a:endParaRPr lang="en-US" dirty="0"/>
          </a:p>
        </p:txBody>
      </p:sp>
      <p:sp>
        <p:nvSpPr>
          <p:cNvPr id="3" name="Content Placeholder 2"/>
          <p:cNvSpPr>
            <a:spLocks noGrp="1"/>
          </p:cNvSpPr>
          <p:nvPr>
            <p:ph idx="1"/>
          </p:nvPr>
        </p:nvSpPr>
        <p:spPr>
          <a:xfrm>
            <a:off x="283335" y="940158"/>
            <a:ext cx="11070465" cy="5743977"/>
          </a:xfrm>
        </p:spPr>
        <p:txBody>
          <a:bodyPr>
            <a:normAutofit fontScale="70000" lnSpcReduction="20000"/>
          </a:bodyPr>
          <a:lstStyle/>
          <a:p>
            <a:r>
              <a:rPr lang="en-US" b="1" dirty="0" smtClean="0">
                <a:solidFill>
                  <a:srgbClr val="FF0000"/>
                </a:solidFill>
              </a:rPr>
              <a:t>Class </a:t>
            </a:r>
            <a:r>
              <a:rPr lang="en-US" b="1" dirty="0">
                <a:solidFill>
                  <a:srgbClr val="FF0000"/>
                </a:solidFill>
              </a:rPr>
              <a:t>of ISA</a:t>
            </a:r>
          </a:p>
          <a:p>
            <a:pPr marL="0" indent="0">
              <a:buNone/>
            </a:pPr>
            <a:r>
              <a:rPr lang="en-US" dirty="0" smtClean="0"/>
              <a:t>General </a:t>
            </a:r>
            <a:r>
              <a:rPr lang="en-US" dirty="0"/>
              <a:t>purpose register architectures,</a:t>
            </a:r>
          </a:p>
          <a:p>
            <a:pPr marL="0" indent="0">
              <a:buNone/>
            </a:pPr>
            <a:r>
              <a:rPr lang="en-US" dirty="0" smtClean="0"/>
              <a:t> </a:t>
            </a:r>
            <a:r>
              <a:rPr lang="en-US" dirty="0"/>
              <a:t>80x86: register-memory ISA, MIPS: load-store ISA</a:t>
            </a:r>
          </a:p>
          <a:p>
            <a:r>
              <a:rPr lang="en-US" dirty="0" smtClean="0"/>
              <a:t> </a:t>
            </a:r>
            <a:r>
              <a:rPr lang="en-US" b="1" dirty="0">
                <a:solidFill>
                  <a:srgbClr val="FF0000"/>
                </a:solidFill>
              </a:rPr>
              <a:t>Memory Addressing</a:t>
            </a:r>
          </a:p>
          <a:p>
            <a:pPr marL="0" indent="0">
              <a:buNone/>
            </a:pPr>
            <a:r>
              <a:rPr lang="en-US" dirty="0" smtClean="0"/>
              <a:t>Byte </a:t>
            </a:r>
            <a:r>
              <a:rPr lang="en-US" dirty="0"/>
              <a:t>addressing (usually), alignment (some)</a:t>
            </a:r>
          </a:p>
          <a:p>
            <a:r>
              <a:rPr lang="en-US" b="1" dirty="0" smtClean="0">
                <a:solidFill>
                  <a:srgbClr val="FF0000"/>
                </a:solidFill>
              </a:rPr>
              <a:t>Addressing </a:t>
            </a:r>
            <a:r>
              <a:rPr lang="en-US" b="1" dirty="0">
                <a:solidFill>
                  <a:srgbClr val="FF0000"/>
                </a:solidFill>
              </a:rPr>
              <a:t>modes</a:t>
            </a:r>
          </a:p>
          <a:p>
            <a:pPr marL="0" indent="0">
              <a:buNone/>
            </a:pPr>
            <a:r>
              <a:rPr lang="en-US" dirty="0" smtClean="0"/>
              <a:t>Register</a:t>
            </a:r>
            <a:r>
              <a:rPr lang="en-US" dirty="0"/>
              <a:t>, constants/immediate, displacement at least</a:t>
            </a:r>
          </a:p>
          <a:p>
            <a:r>
              <a:rPr lang="en-US" b="1" dirty="0" smtClean="0">
                <a:solidFill>
                  <a:srgbClr val="FF0000"/>
                </a:solidFill>
              </a:rPr>
              <a:t>Types </a:t>
            </a:r>
            <a:r>
              <a:rPr lang="en-US" b="1" dirty="0">
                <a:solidFill>
                  <a:srgbClr val="FF0000"/>
                </a:solidFill>
              </a:rPr>
              <a:t>and sizes of operands</a:t>
            </a:r>
          </a:p>
          <a:p>
            <a:pPr marL="0" indent="0">
              <a:buNone/>
            </a:pPr>
            <a:r>
              <a:rPr lang="en-US" dirty="0" smtClean="0"/>
              <a:t>8bit </a:t>
            </a:r>
            <a:r>
              <a:rPr lang="en-US" dirty="0"/>
              <a:t>(ASCII), 16 bit (Unicode, </a:t>
            </a:r>
            <a:r>
              <a:rPr lang="en-US" dirty="0" err="1"/>
              <a:t>halfword</a:t>
            </a:r>
            <a:r>
              <a:rPr lang="en-US" dirty="0"/>
              <a:t>), 32 bit (</a:t>
            </a:r>
            <a:r>
              <a:rPr lang="en-US" dirty="0" err="1"/>
              <a:t>int</a:t>
            </a:r>
            <a:r>
              <a:rPr lang="en-US" dirty="0"/>
              <a:t>, word), 64 bit</a:t>
            </a:r>
          </a:p>
          <a:p>
            <a:pPr marL="0" indent="0">
              <a:buNone/>
            </a:pPr>
            <a:r>
              <a:rPr lang="en-US" dirty="0" smtClean="0"/>
              <a:t>IEEE </a:t>
            </a:r>
            <a:r>
              <a:rPr lang="en-US" dirty="0"/>
              <a:t>754 floating point 32 bit single, 64 bit double precision</a:t>
            </a:r>
          </a:p>
          <a:p>
            <a:r>
              <a:rPr lang="en-US" b="1" dirty="0" smtClean="0">
                <a:solidFill>
                  <a:srgbClr val="FF0000"/>
                </a:solidFill>
              </a:rPr>
              <a:t>Operations</a:t>
            </a:r>
            <a:endParaRPr lang="en-US" b="1" dirty="0">
              <a:solidFill>
                <a:srgbClr val="FF0000"/>
              </a:solidFill>
            </a:endParaRPr>
          </a:p>
          <a:p>
            <a:pPr marL="0" indent="0">
              <a:buNone/>
            </a:pPr>
            <a:r>
              <a:rPr lang="en-US" dirty="0" smtClean="0"/>
              <a:t>Data </a:t>
            </a:r>
            <a:r>
              <a:rPr lang="en-US" dirty="0"/>
              <a:t>transfer, arithmetic logical, control, floating point</a:t>
            </a:r>
          </a:p>
          <a:p>
            <a:r>
              <a:rPr lang="en-US" b="1" dirty="0" smtClean="0">
                <a:solidFill>
                  <a:srgbClr val="FF0000"/>
                </a:solidFill>
              </a:rPr>
              <a:t>Control </a:t>
            </a:r>
            <a:r>
              <a:rPr lang="en-US" b="1" dirty="0">
                <a:solidFill>
                  <a:srgbClr val="FF0000"/>
                </a:solidFill>
              </a:rPr>
              <a:t>flow instructions</a:t>
            </a:r>
          </a:p>
          <a:p>
            <a:pPr marL="0" indent="0">
              <a:buNone/>
            </a:pPr>
            <a:r>
              <a:rPr lang="en-US" dirty="0" smtClean="0"/>
              <a:t>Jumps</a:t>
            </a:r>
            <a:r>
              <a:rPr lang="en-US" dirty="0"/>
              <a:t>, cond. branches, procedure calls, returns, PC-</a:t>
            </a:r>
            <a:r>
              <a:rPr lang="en-US" dirty="0" err="1"/>
              <a:t>relat</a:t>
            </a:r>
            <a:r>
              <a:rPr lang="en-US" dirty="0"/>
              <a:t>. addressing</a:t>
            </a:r>
          </a:p>
          <a:p>
            <a:r>
              <a:rPr lang="en-US" b="1" dirty="0" smtClean="0">
                <a:solidFill>
                  <a:srgbClr val="FF0000"/>
                </a:solidFill>
              </a:rPr>
              <a:t>Encoding </a:t>
            </a:r>
            <a:r>
              <a:rPr lang="en-US" b="1" dirty="0">
                <a:solidFill>
                  <a:srgbClr val="FF0000"/>
                </a:solidFill>
              </a:rPr>
              <a:t>an ISA</a:t>
            </a:r>
          </a:p>
          <a:p>
            <a:pPr marL="0" indent="0">
              <a:buNone/>
            </a:pPr>
            <a:r>
              <a:rPr lang="en-US" dirty="0" smtClean="0"/>
              <a:t> </a:t>
            </a:r>
            <a:r>
              <a:rPr lang="en-US" dirty="0"/>
              <a:t>Fixed length vs variable length encoding</a:t>
            </a:r>
          </a:p>
        </p:txBody>
      </p:sp>
    </p:spTree>
    <p:extLst>
      <p:ext uri="{BB962C8B-B14F-4D97-AF65-F5344CB8AC3E}">
        <p14:creationId xmlns:p14="http://schemas.microsoft.com/office/powerpoint/2010/main" val="3001148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4820"/>
            <a:ext cx="11100515" cy="613669"/>
          </a:xfrm>
        </p:spPr>
        <p:txBody>
          <a:bodyPr>
            <a:normAutofit fontScale="90000"/>
          </a:bodyPr>
          <a:lstStyle/>
          <a:p>
            <a:r>
              <a:rPr lang="en-US" dirty="0" smtClean="0"/>
              <a:t>Background of RISC</a:t>
            </a:r>
            <a:endParaRPr lang="en-US" dirty="0"/>
          </a:p>
        </p:txBody>
      </p:sp>
      <p:sp>
        <p:nvSpPr>
          <p:cNvPr id="3" name="Content Placeholder 2"/>
          <p:cNvSpPr>
            <a:spLocks noGrp="1"/>
          </p:cNvSpPr>
          <p:nvPr>
            <p:ph idx="1"/>
          </p:nvPr>
        </p:nvSpPr>
        <p:spPr>
          <a:xfrm>
            <a:off x="450761" y="1043188"/>
            <a:ext cx="9432164" cy="5628067"/>
          </a:xfrm>
        </p:spPr>
        <p:txBody>
          <a:bodyPr>
            <a:normAutofit fontScale="92500"/>
          </a:bodyPr>
          <a:lstStyle/>
          <a:p>
            <a:pPr algn="just">
              <a:lnSpc>
                <a:spcPct val="150000"/>
              </a:lnSpc>
            </a:pPr>
            <a:r>
              <a:rPr lang="en-US" dirty="0"/>
              <a:t>John </a:t>
            </a:r>
            <a:r>
              <a:rPr lang="en-US" dirty="0" err="1"/>
              <a:t>Cocke</a:t>
            </a:r>
            <a:r>
              <a:rPr lang="en-US" dirty="0"/>
              <a:t> and </a:t>
            </a:r>
            <a:r>
              <a:rPr lang="en-US" dirty="0" smtClean="0"/>
              <a:t>his colleagues </a:t>
            </a:r>
            <a:r>
              <a:rPr lang="en-US" dirty="0"/>
              <a:t>developed simpler ISAs </a:t>
            </a:r>
            <a:r>
              <a:rPr lang="en-US" dirty="0" smtClean="0"/>
              <a:t>and compilers </a:t>
            </a:r>
            <a:r>
              <a:rPr lang="en-US" dirty="0"/>
              <a:t>for minicomputers. As </a:t>
            </a:r>
            <a:r>
              <a:rPr lang="en-US" dirty="0" smtClean="0"/>
              <a:t>an experiment</a:t>
            </a:r>
            <a:r>
              <a:rPr lang="en-US" dirty="0"/>
              <a:t>, they retargeted their </a:t>
            </a:r>
            <a:r>
              <a:rPr lang="en-US" dirty="0" smtClean="0"/>
              <a:t>research compilers </a:t>
            </a:r>
            <a:r>
              <a:rPr lang="en-US" dirty="0"/>
              <a:t>to use only the </a:t>
            </a:r>
            <a:r>
              <a:rPr lang="en-US" dirty="0" smtClean="0"/>
              <a:t>simple register-register </a:t>
            </a:r>
            <a:r>
              <a:rPr lang="en-US" dirty="0"/>
              <a:t>operations and </a:t>
            </a:r>
            <a:r>
              <a:rPr lang="en-US" dirty="0" smtClean="0"/>
              <a:t>load-store data </a:t>
            </a:r>
            <a:r>
              <a:rPr lang="en-US" dirty="0"/>
              <a:t>transfers of the IBM 360 ISA</a:t>
            </a:r>
            <a:r>
              <a:rPr lang="en-US" dirty="0" smtClean="0"/>
              <a:t>, avoiding </a:t>
            </a:r>
            <a:r>
              <a:rPr lang="en-US" dirty="0"/>
              <a:t>the more complicated instructions</a:t>
            </a:r>
            <a:r>
              <a:rPr lang="en-US" dirty="0" smtClean="0"/>
              <a:t>. They </a:t>
            </a:r>
            <a:r>
              <a:rPr lang="en-US" dirty="0"/>
              <a:t>found that programs ran </a:t>
            </a:r>
            <a:r>
              <a:rPr lang="en-US" dirty="0" smtClean="0"/>
              <a:t>up to </a:t>
            </a:r>
            <a:r>
              <a:rPr lang="en-US" dirty="0"/>
              <a:t>three times faster </a:t>
            </a:r>
            <a:r>
              <a:rPr lang="en-US" dirty="0" smtClean="0"/>
              <a:t>using </a:t>
            </a:r>
            <a:r>
              <a:rPr lang="en-US" dirty="0"/>
              <a:t>the </a:t>
            </a:r>
            <a:r>
              <a:rPr lang="en-US" dirty="0" smtClean="0"/>
              <a:t>simple subset.</a:t>
            </a:r>
          </a:p>
          <a:p>
            <a:pPr>
              <a:lnSpc>
                <a:spcPct val="150000"/>
              </a:lnSpc>
            </a:pPr>
            <a:r>
              <a:rPr lang="en-US" dirty="0" err="1"/>
              <a:t>Emer</a:t>
            </a:r>
            <a:r>
              <a:rPr lang="en-US" dirty="0"/>
              <a:t> and </a:t>
            </a:r>
            <a:r>
              <a:rPr lang="en-US" dirty="0" smtClean="0"/>
              <a:t>Clark </a:t>
            </a:r>
            <a:r>
              <a:rPr lang="en-US" dirty="0"/>
              <a:t>found 20% </a:t>
            </a:r>
            <a:r>
              <a:rPr lang="en-US" dirty="0" smtClean="0"/>
              <a:t>of the </a:t>
            </a:r>
            <a:r>
              <a:rPr lang="en-US" dirty="0"/>
              <a:t>VAX instructions needed 60% of </a:t>
            </a:r>
            <a:r>
              <a:rPr lang="en-US" dirty="0" smtClean="0"/>
              <a:t>the microcode </a:t>
            </a:r>
            <a:r>
              <a:rPr lang="en-US" dirty="0"/>
              <a:t>and represented only 0.2</a:t>
            </a:r>
            <a:r>
              <a:rPr lang="en-US" dirty="0" smtClean="0"/>
              <a:t>% of </a:t>
            </a:r>
            <a:r>
              <a:rPr lang="en-US" dirty="0"/>
              <a:t>the execution time.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1430" y="1325248"/>
            <a:ext cx="1905000" cy="23812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7792" y="4233258"/>
            <a:ext cx="1186466" cy="1743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2" y="4233258"/>
            <a:ext cx="1167684" cy="1754718"/>
          </a:xfrm>
          <a:prstGeom prst="rect">
            <a:avLst/>
          </a:prstGeom>
        </p:spPr>
      </p:pic>
    </p:spTree>
    <p:extLst>
      <p:ext uri="{BB962C8B-B14F-4D97-AF65-F5344CB8AC3E}">
        <p14:creationId xmlns:p14="http://schemas.microsoft.com/office/powerpoint/2010/main" val="2401987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1" y="171943"/>
            <a:ext cx="10515600" cy="510638"/>
          </a:xfrm>
        </p:spPr>
        <p:txBody>
          <a:bodyPr>
            <a:normAutofit fontScale="90000"/>
          </a:bodyPr>
          <a:lstStyle/>
          <a:p>
            <a:r>
              <a:rPr lang="en-US" b="1" dirty="0" smtClean="0"/>
              <a:t>RISC: </a:t>
            </a:r>
            <a:r>
              <a:rPr lang="en-US" i="1" dirty="0" smtClean="0"/>
              <a:t>Reduced Instruction Set Computer</a:t>
            </a:r>
            <a:endParaRPr lang="en-US" dirty="0"/>
          </a:p>
        </p:txBody>
      </p:sp>
      <p:sp>
        <p:nvSpPr>
          <p:cNvPr id="3" name="Content Placeholder 2"/>
          <p:cNvSpPr>
            <a:spLocks noGrp="1"/>
          </p:cNvSpPr>
          <p:nvPr>
            <p:ph idx="1"/>
          </p:nvPr>
        </p:nvSpPr>
        <p:spPr>
          <a:xfrm>
            <a:off x="360609" y="862885"/>
            <a:ext cx="11655380" cy="5808371"/>
          </a:xfrm>
        </p:spPr>
        <p:txBody>
          <a:bodyPr>
            <a:normAutofit lnSpcReduction="10000"/>
          </a:bodyPr>
          <a:lstStyle/>
          <a:p>
            <a:pPr marL="0" indent="0">
              <a:buNone/>
            </a:pPr>
            <a:r>
              <a:rPr lang="en-US" dirty="0" smtClean="0"/>
              <a:t>A </a:t>
            </a:r>
            <a:r>
              <a:rPr lang="en-US" dirty="0"/>
              <a:t>type of microprocessor architecture that utilizes a small, highly-optimized set of </a:t>
            </a:r>
            <a:r>
              <a:rPr lang="en-US" dirty="0" smtClean="0"/>
              <a:t>instructions</a:t>
            </a:r>
          </a:p>
          <a:p>
            <a:pPr marL="0" indent="0">
              <a:buNone/>
            </a:pPr>
            <a:r>
              <a:rPr lang="en-US" b="1" dirty="0" smtClean="0"/>
              <a:t>History: </a:t>
            </a:r>
            <a:r>
              <a:rPr lang="en-US" dirty="0" smtClean="0"/>
              <a:t>The </a:t>
            </a:r>
            <a:r>
              <a:rPr lang="en-US" dirty="0"/>
              <a:t>first RISC projects came from IBM, Stanford, and UC-Berkeley in the late 70s and early 80s. The IBM 801, Stanford MIPS, and Berkeley RISC 1 and 2 were all designed with a similar </a:t>
            </a:r>
            <a:r>
              <a:rPr lang="en-US" dirty="0" smtClean="0"/>
              <a:t>philosophy. </a:t>
            </a:r>
          </a:p>
          <a:p>
            <a:pPr marL="0" indent="0">
              <a:buNone/>
            </a:pPr>
            <a:r>
              <a:rPr lang="en-US" b="1" dirty="0" smtClean="0"/>
              <a:t>Design </a:t>
            </a:r>
            <a:r>
              <a:rPr lang="en-US" b="1" dirty="0"/>
              <a:t>features </a:t>
            </a:r>
            <a:r>
              <a:rPr lang="en-US" b="1" dirty="0" smtClean="0"/>
              <a:t>of RISC </a:t>
            </a:r>
            <a:r>
              <a:rPr lang="en-US" b="1" dirty="0"/>
              <a:t>processors:</a:t>
            </a:r>
          </a:p>
          <a:p>
            <a:r>
              <a:rPr lang="en-US" i="1" dirty="0"/>
              <a:t>one cycle execution time</a:t>
            </a:r>
            <a:r>
              <a:rPr lang="en-US" dirty="0"/>
              <a:t>: RISC processors have a CPI (clock per instruction) of one cycle. This is due to the optimization of each instruction on the CPU and a technique </a:t>
            </a:r>
            <a:r>
              <a:rPr lang="en-US" dirty="0" smtClean="0"/>
              <a:t>called pipelining;</a:t>
            </a:r>
            <a:endParaRPr lang="en-US" dirty="0"/>
          </a:p>
          <a:p>
            <a:r>
              <a:rPr lang="en-US" i="1" dirty="0" smtClean="0"/>
              <a:t>pipelining</a:t>
            </a:r>
            <a:r>
              <a:rPr lang="en-US" dirty="0"/>
              <a:t>: a </a:t>
            </a:r>
            <a:r>
              <a:rPr lang="en-US" dirty="0" smtClean="0"/>
              <a:t>technique </a:t>
            </a:r>
            <a:r>
              <a:rPr lang="en-US" dirty="0"/>
              <a:t>that allows for simultaneous execution of parts, or stages, of instructions to more efficiently process instructions;</a:t>
            </a:r>
          </a:p>
          <a:p>
            <a:r>
              <a:rPr lang="en-US" i="1" dirty="0"/>
              <a:t>large number of registers</a:t>
            </a:r>
            <a:r>
              <a:rPr lang="en-US" dirty="0"/>
              <a:t>: </a:t>
            </a:r>
            <a:r>
              <a:rPr lang="en-US" dirty="0" smtClean="0"/>
              <a:t>RISC </a:t>
            </a:r>
            <a:r>
              <a:rPr lang="en-US" dirty="0"/>
              <a:t>design philosophy generally incorporates a larger number of registers to prevent in large amounts of interactions with memory </a:t>
            </a:r>
          </a:p>
        </p:txBody>
      </p:sp>
    </p:spTree>
    <p:extLst>
      <p:ext uri="{BB962C8B-B14F-4D97-AF65-F5344CB8AC3E}">
        <p14:creationId xmlns:p14="http://schemas.microsoft.com/office/powerpoint/2010/main" val="2465867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82" y="107548"/>
            <a:ext cx="4944414" cy="613669"/>
          </a:xfrm>
        </p:spPr>
        <p:txBody>
          <a:bodyPr>
            <a:normAutofit fontScale="90000"/>
          </a:bodyPr>
          <a:lstStyle/>
          <a:p>
            <a:r>
              <a:rPr lang="en-US" dirty="0" smtClean="0"/>
              <a:t>MIPS</a:t>
            </a:r>
            <a:endParaRPr lang="en-US" dirty="0"/>
          </a:p>
        </p:txBody>
      </p:sp>
      <p:sp>
        <p:nvSpPr>
          <p:cNvPr id="3" name="Content Placeholder 2"/>
          <p:cNvSpPr>
            <a:spLocks noGrp="1"/>
          </p:cNvSpPr>
          <p:nvPr>
            <p:ph idx="1"/>
          </p:nvPr>
        </p:nvSpPr>
        <p:spPr>
          <a:xfrm>
            <a:off x="206062" y="798490"/>
            <a:ext cx="5576552" cy="5898524"/>
          </a:xfrm>
        </p:spPr>
        <p:txBody>
          <a:bodyPr>
            <a:normAutofit fontScale="92500" lnSpcReduction="20000"/>
          </a:bodyPr>
          <a:lstStyle/>
          <a:p>
            <a:pPr marL="0" indent="0" algn="just">
              <a:buNone/>
            </a:pPr>
            <a:r>
              <a:rPr lang="en-US" dirty="0"/>
              <a:t>The MIPS processor was developed as part of a VLSI research program at Stanford University in the early 80s. </a:t>
            </a:r>
            <a:endParaRPr lang="en-US" dirty="0" smtClean="0"/>
          </a:p>
          <a:p>
            <a:pPr marL="0" indent="0" algn="just">
              <a:lnSpc>
                <a:spcPct val="150000"/>
              </a:lnSpc>
              <a:buNone/>
            </a:pPr>
            <a:r>
              <a:rPr lang="en-US" dirty="0" smtClean="0"/>
              <a:t>Professor </a:t>
            </a:r>
            <a:r>
              <a:rPr lang="en-US" dirty="0">
                <a:hlinkClick r:id="rId2"/>
              </a:rPr>
              <a:t>John </a:t>
            </a:r>
            <a:r>
              <a:rPr lang="en-US" dirty="0" smtClean="0">
                <a:hlinkClick r:id="rId2"/>
              </a:rPr>
              <a:t>Hennessy</a:t>
            </a:r>
            <a:r>
              <a:rPr lang="en-US" dirty="0" smtClean="0"/>
              <a:t> started </a:t>
            </a:r>
            <a:r>
              <a:rPr lang="en-US" dirty="0"/>
              <a:t>the development of MIPS with a brainstorming class for graduate students. The readings and idea sessions helped launch the development of the processor which became one of the first RISC processors, with IBM and Berkeley developing processors at around the same time.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865" y="970432"/>
            <a:ext cx="6259135" cy="4694351"/>
          </a:xfrm>
          <a:prstGeom prst="rect">
            <a:avLst/>
          </a:prstGeom>
        </p:spPr>
      </p:pic>
    </p:spTree>
    <p:extLst>
      <p:ext uri="{BB962C8B-B14F-4D97-AF65-F5344CB8AC3E}">
        <p14:creationId xmlns:p14="http://schemas.microsoft.com/office/powerpoint/2010/main" val="3592938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668"/>
            <a:ext cx="10515600" cy="862886"/>
          </a:xfrm>
        </p:spPr>
        <p:txBody>
          <a:bodyPr>
            <a:normAutofit/>
          </a:bodyPr>
          <a:lstStyle/>
          <a:p>
            <a:r>
              <a:rPr lang="en-US" b="1" dirty="0" smtClean="0"/>
              <a:t>MIPS Architecture</a:t>
            </a:r>
            <a:endParaRPr lang="en-US" dirty="0"/>
          </a:p>
        </p:txBody>
      </p:sp>
      <p:sp>
        <p:nvSpPr>
          <p:cNvPr id="3" name="Content Placeholder 2"/>
          <p:cNvSpPr>
            <a:spLocks noGrp="1"/>
          </p:cNvSpPr>
          <p:nvPr>
            <p:ph idx="1"/>
          </p:nvPr>
        </p:nvSpPr>
        <p:spPr>
          <a:xfrm>
            <a:off x="399245" y="1184856"/>
            <a:ext cx="11578107" cy="5409127"/>
          </a:xfrm>
        </p:spPr>
        <p:txBody>
          <a:bodyPr>
            <a:normAutofit/>
          </a:bodyPr>
          <a:lstStyle/>
          <a:p>
            <a:pPr algn="just"/>
            <a:r>
              <a:rPr lang="en-US" dirty="0" smtClean="0"/>
              <a:t>The </a:t>
            </a:r>
            <a:r>
              <a:rPr lang="en-US" dirty="0"/>
              <a:t>Stanford research group had a strong background in compilers, which led them to develop a processor whose architecture would represent the lowering of the compiler to the hardware level, as opposed to the raising of hardware to the software level, which had been a long running design philosophy in the hardware industry.</a:t>
            </a:r>
          </a:p>
          <a:p>
            <a:pPr algn="just"/>
            <a:r>
              <a:rPr lang="en-US" dirty="0"/>
              <a:t>Thus, the MIPS processor implemented a smaller, simpler instruction set. Each of the instructions included in the chip design ran in a single clock cycle. The processor used a technique called </a:t>
            </a:r>
            <a:r>
              <a:rPr lang="en-US" u="sng" dirty="0">
                <a:solidFill>
                  <a:srgbClr val="FF0000"/>
                </a:solidFill>
              </a:rPr>
              <a:t>pipelining</a:t>
            </a:r>
            <a:r>
              <a:rPr lang="en-US" dirty="0"/>
              <a:t> to more efficiently process instructions.</a:t>
            </a:r>
          </a:p>
          <a:p>
            <a:pPr algn="just"/>
            <a:r>
              <a:rPr lang="en-US" dirty="0"/>
              <a:t>MIPS used 32 registers, each 32 bits wide (a bit pattern of this size is referred to as a </a:t>
            </a:r>
            <a:r>
              <a:rPr lang="en-US" i="1" dirty="0"/>
              <a:t>word</a:t>
            </a:r>
            <a:r>
              <a:rPr lang="en-US" dirty="0" smtClean="0"/>
              <a:t>).</a:t>
            </a:r>
            <a:endParaRPr lang="en-US" dirty="0"/>
          </a:p>
        </p:txBody>
      </p:sp>
    </p:spTree>
    <p:extLst>
      <p:ext uri="{BB962C8B-B14F-4D97-AF65-F5344CB8AC3E}">
        <p14:creationId xmlns:p14="http://schemas.microsoft.com/office/powerpoint/2010/main" val="742469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25" y="469407"/>
            <a:ext cx="6530129" cy="3484407"/>
          </a:xfrm>
          <a:prstGeom prst="rect">
            <a:avLst/>
          </a:prstGeom>
        </p:spPr>
      </p:pic>
      <p:sp>
        <p:nvSpPr>
          <p:cNvPr id="6" name="Content Placeholder 2"/>
          <p:cNvSpPr>
            <a:spLocks noGrp="1"/>
          </p:cNvSpPr>
          <p:nvPr>
            <p:ph idx="1"/>
          </p:nvPr>
        </p:nvSpPr>
        <p:spPr>
          <a:xfrm>
            <a:off x="6980348" y="301981"/>
            <a:ext cx="5087155" cy="4165311"/>
          </a:xfrm>
        </p:spPr>
        <p:txBody>
          <a:bodyPr/>
          <a:lstStyle/>
          <a:p>
            <a:r>
              <a:rPr lang="en-US" sz="2400" dirty="0" smtClean="0"/>
              <a:t>Instruction </a:t>
            </a:r>
            <a:r>
              <a:rPr lang="en-US" sz="2400" dirty="0"/>
              <a:t>cycle </a:t>
            </a:r>
            <a:r>
              <a:rPr lang="en-US" sz="2400" dirty="0" smtClean="0"/>
              <a:t>of MIPS processor </a:t>
            </a:r>
            <a:r>
              <a:rPr lang="en-US" sz="2400" dirty="0"/>
              <a:t>was subdivided into </a:t>
            </a:r>
            <a:r>
              <a:rPr lang="en-US" sz="2400" b="1" u="sng" dirty="0">
                <a:solidFill>
                  <a:srgbClr val="FF0000"/>
                </a:solidFill>
              </a:rPr>
              <a:t>five </a:t>
            </a:r>
            <a:r>
              <a:rPr lang="en-US" sz="2400" b="1" u="sng" dirty="0" smtClean="0">
                <a:solidFill>
                  <a:srgbClr val="FF0000"/>
                </a:solidFill>
              </a:rPr>
              <a:t>stages</a:t>
            </a:r>
            <a:r>
              <a:rPr lang="en-US" sz="2400" dirty="0" smtClean="0"/>
              <a:t>:</a:t>
            </a:r>
            <a:r>
              <a:rPr lang="en-US" dirty="0" smtClean="0"/>
              <a:t> </a:t>
            </a:r>
          </a:p>
          <a:p>
            <a:r>
              <a:rPr lang="en-US" b="1" dirty="0" smtClean="0"/>
              <a:t>Instruction Fetch </a:t>
            </a:r>
            <a:r>
              <a:rPr lang="en-US" b="1" dirty="0"/>
              <a:t>(IF</a:t>
            </a:r>
            <a:r>
              <a:rPr lang="en-US" b="1" dirty="0" smtClean="0"/>
              <a:t>) </a:t>
            </a:r>
          </a:p>
          <a:p>
            <a:r>
              <a:rPr lang="en-US" b="1" dirty="0" smtClean="0"/>
              <a:t>Instruction </a:t>
            </a:r>
            <a:r>
              <a:rPr lang="en-US" b="1" dirty="0"/>
              <a:t>Decode (ID</a:t>
            </a:r>
            <a:r>
              <a:rPr lang="en-US" b="1" dirty="0" smtClean="0"/>
              <a:t>) and Register Read </a:t>
            </a:r>
          </a:p>
          <a:p>
            <a:r>
              <a:rPr lang="en-US" b="1" dirty="0" smtClean="0"/>
              <a:t>Execution </a:t>
            </a:r>
            <a:r>
              <a:rPr lang="en-US" b="1" dirty="0"/>
              <a:t>(EXE</a:t>
            </a:r>
            <a:r>
              <a:rPr lang="en-US" b="1" dirty="0" smtClean="0"/>
              <a:t>) </a:t>
            </a:r>
          </a:p>
          <a:p>
            <a:r>
              <a:rPr lang="en-US" b="1" dirty="0" smtClean="0"/>
              <a:t>Memory read/write(MEM)</a:t>
            </a:r>
          </a:p>
          <a:p>
            <a:r>
              <a:rPr lang="en-US" b="1" dirty="0" smtClean="0"/>
              <a:t>Write </a:t>
            </a:r>
            <a:r>
              <a:rPr lang="en-US" b="1" dirty="0"/>
              <a:t>Back </a:t>
            </a:r>
            <a:r>
              <a:rPr lang="en-US" dirty="0" smtClean="0"/>
              <a:t>result </a:t>
            </a:r>
            <a:r>
              <a:rPr lang="en-US" b="1" dirty="0" smtClean="0"/>
              <a:t>(WB) </a:t>
            </a:r>
            <a:r>
              <a:rPr lang="en-US" dirty="0" smtClean="0"/>
              <a:t>to</a:t>
            </a:r>
            <a:r>
              <a:rPr lang="en-US" b="1" dirty="0" smtClean="0"/>
              <a:t> </a:t>
            </a:r>
            <a:r>
              <a:rPr lang="en-US" dirty="0" smtClean="0"/>
              <a:t>Registers</a:t>
            </a:r>
            <a:endParaRPr lang="en-US" dirty="0"/>
          </a:p>
        </p:txBody>
      </p:sp>
      <p:pic>
        <p:nvPicPr>
          <p:cNvPr id="8" name="Picture 7"/>
          <p:cNvPicPr>
            <a:picLocks noChangeAspect="1"/>
          </p:cNvPicPr>
          <p:nvPr/>
        </p:nvPicPr>
        <p:blipFill>
          <a:blip r:embed="rId3"/>
          <a:stretch>
            <a:fillRect/>
          </a:stretch>
        </p:blipFill>
        <p:spPr>
          <a:xfrm>
            <a:off x="203446" y="4467292"/>
            <a:ext cx="8848725" cy="2276475"/>
          </a:xfrm>
          <a:prstGeom prst="rect">
            <a:avLst/>
          </a:prstGeom>
        </p:spPr>
      </p:pic>
    </p:spTree>
    <p:extLst>
      <p:ext uri="{BB962C8B-B14F-4D97-AF65-F5344CB8AC3E}">
        <p14:creationId xmlns:p14="http://schemas.microsoft.com/office/powerpoint/2010/main" val="750632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4961" y="-38637"/>
            <a:ext cx="8848725" cy="2276475"/>
          </a:xfrm>
          <a:prstGeom prst="rect">
            <a:avLst/>
          </a:prstGeom>
        </p:spPr>
      </p:pic>
      <p:graphicFrame>
        <p:nvGraphicFramePr>
          <p:cNvPr id="5" name="Table 4"/>
          <p:cNvGraphicFramePr>
            <a:graphicFrameLocks noGrp="1"/>
          </p:cNvGraphicFramePr>
          <p:nvPr>
            <p:extLst/>
          </p:nvPr>
        </p:nvGraphicFramePr>
        <p:xfrm>
          <a:off x="254961" y="2559810"/>
          <a:ext cx="8848727" cy="3679924"/>
        </p:xfrm>
        <a:graphic>
          <a:graphicData uri="http://schemas.openxmlformats.org/drawingml/2006/table">
            <a:tbl>
              <a:tblPr firstRow="1" bandRow="1">
                <a:tableStyleId>{5C22544A-7EE6-4342-B048-85BDC9FD1C3A}</a:tableStyleId>
              </a:tblPr>
              <a:tblGrid>
                <a:gridCol w="2638745"/>
                <a:gridCol w="697286"/>
                <a:gridCol w="697285"/>
                <a:gridCol w="765646"/>
                <a:gridCol w="806664"/>
                <a:gridCol w="792990"/>
                <a:gridCol w="888697"/>
                <a:gridCol w="765646"/>
                <a:gridCol w="795768"/>
              </a:tblGrid>
              <a:tr h="370769">
                <a:tc>
                  <a:txBody>
                    <a:bodyPr/>
                    <a:lstStyle/>
                    <a:p>
                      <a:r>
                        <a:rPr lang="en-US" sz="1800" dirty="0">
                          <a:solidFill>
                            <a:schemeClr val="tx1"/>
                          </a:solidFill>
                        </a:rPr>
                        <a:t>Instruction</a:t>
                      </a:r>
                      <a:r>
                        <a:rPr lang="en-US" sz="1800" dirty="0">
                          <a:solidFill>
                            <a:srgbClr val="FF0000"/>
                          </a:solidFill>
                        </a:rPr>
                        <a:t>\ </a:t>
                      </a:r>
                      <a:r>
                        <a:rPr lang="en-US" sz="1800" dirty="0" smtClean="0">
                          <a:solidFill>
                            <a:srgbClr val="FF0000"/>
                          </a:solidFill>
                        </a:rPr>
                        <a:t>clock cycles</a:t>
                      </a:r>
                      <a:endParaRPr lang="en-US" sz="1800" dirty="0">
                        <a:solidFill>
                          <a:srgbClr val="FF0000"/>
                        </a:solidFill>
                      </a:endParaRPr>
                    </a:p>
                  </a:txBody>
                  <a:tcPr marT="45712" marB="45712"/>
                </a:tc>
                <a:tc>
                  <a:txBody>
                    <a:bodyPr/>
                    <a:lstStyle/>
                    <a:p>
                      <a:r>
                        <a:rPr lang="en-US" sz="2400" dirty="0">
                          <a:solidFill>
                            <a:srgbClr val="FF0000"/>
                          </a:solidFill>
                        </a:rPr>
                        <a:t>1</a:t>
                      </a:r>
                    </a:p>
                  </a:txBody>
                  <a:tcPr marT="45712" marB="45712"/>
                </a:tc>
                <a:tc>
                  <a:txBody>
                    <a:bodyPr/>
                    <a:lstStyle/>
                    <a:p>
                      <a:r>
                        <a:rPr lang="en-US" sz="2400" dirty="0">
                          <a:solidFill>
                            <a:srgbClr val="FF0000"/>
                          </a:solidFill>
                        </a:rPr>
                        <a:t>2</a:t>
                      </a:r>
                    </a:p>
                  </a:txBody>
                  <a:tcPr marT="45712" marB="45712"/>
                </a:tc>
                <a:tc>
                  <a:txBody>
                    <a:bodyPr/>
                    <a:lstStyle/>
                    <a:p>
                      <a:r>
                        <a:rPr lang="en-US" sz="2400" dirty="0">
                          <a:solidFill>
                            <a:srgbClr val="FF0000"/>
                          </a:solidFill>
                        </a:rPr>
                        <a:t>3</a:t>
                      </a:r>
                    </a:p>
                  </a:txBody>
                  <a:tcPr marT="45712" marB="45712"/>
                </a:tc>
                <a:tc>
                  <a:txBody>
                    <a:bodyPr/>
                    <a:lstStyle/>
                    <a:p>
                      <a:r>
                        <a:rPr lang="en-US" sz="2400" dirty="0">
                          <a:solidFill>
                            <a:srgbClr val="FF0000"/>
                          </a:solidFill>
                        </a:rPr>
                        <a:t>4</a:t>
                      </a:r>
                    </a:p>
                  </a:txBody>
                  <a:tcPr marT="45712" marB="45712"/>
                </a:tc>
                <a:tc>
                  <a:txBody>
                    <a:bodyPr/>
                    <a:lstStyle/>
                    <a:p>
                      <a:r>
                        <a:rPr lang="en-US" sz="2400" dirty="0">
                          <a:solidFill>
                            <a:srgbClr val="FF0000"/>
                          </a:solidFill>
                        </a:rPr>
                        <a:t>5</a:t>
                      </a:r>
                    </a:p>
                  </a:txBody>
                  <a:tcPr marT="45712" marB="45712"/>
                </a:tc>
                <a:tc>
                  <a:txBody>
                    <a:bodyPr/>
                    <a:lstStyle/>
                    <a:p>
                      <a:r>
                        <a:rPr lang="en-US" sz="2400" dirty="0">
                          <a:solidFill>
                            <a:srgbClr val="FF0000"/>
                          </a:solidFill>
                        </a:rPr>
                        <a:t>6</a:t>
                      </a:r>
                    </a:p>
                  </a:txBody>
                  <a:tcPr marT="45712" marB="45712"/>
                </a:tc>
                <a:tc>
                  <a:txBody>
                    <a:bodyPr/>
                    <a:lstStyle/>
                    <a:p>
                      <a:r>
                        <a:rPr lang="en-US" sz="2400" dirty="0">
                          <a:solidFill>
                            <a:srgbClr val="FF0000"/>
                          </a:solidFill>
                        </a:rPr>
                        <a:t>7</a:t>
                      </a:r>
                    </a:p>
                  </a:txBody>
                  <a:tcPr marT="45712" marB="45712"/>
                </a:tc>
                <a:tc>
                  <a:txBody>
                    <a:bodyPr/>
                    <a:lstStyle/>
                    <a:p>
                      <a:r>
                        <a:rPr lang="en-US" sz="2400" dirty="0">
                          <a:solidFill>
                            <a:srgbClr val="FF0000"/>
                          </a:solidFill>
                        </a:rPr>
                        <a:t>8</a:t>
                      </a:r>
                    </a:p>
                  </a:txBody>
                  <a:tcPr marT="45712" marB="45712"/>
                </a:tc>
              </a:tr>
              <a:tr h="3707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Instruction-1</a:t>
                      </a:r>
                    </a:p>
                  </a:txBody>
                  <a:tcPr marT="45712" marB="45712">
                    <a:solidFill>
                      <a:schemeClr val="accent1"/>
                    </a:solidFill>
                  </a:tcPr>
                </a:tc>
                <a:tc>
                  <a:txBody>
                    <a:bodyPr/>
                    <a:lstStyle/>
                    <a:p>
                      <a:r>
                        <a:rPr lang="en-US" sz="2400" dirty="0">
                          <a:solidFill>
                            <a:srgbClr val="FF0000"/>
                          </a:solidFill>
                        </a:rPr>
                        <a:t>IF</a:t>
                      </a:r>
                    </a:p>
                  </a:txBody>
                  <a:tcPr marT="45712" marB="45712">
                    <a:solidFill>
                      <a:schemeClr val="accent1"/>
                    </a:solidFill>
                  </a:tcPr>
                </a:tc>
                <a:tc>
                  <a:txBody>
                    <a:bodyPr/>
                    <a:lstStyle/>
                    <a:p>
                      <a:r>
                        <a:rPr lang="en-US" sz="2400" dirty="0">
                          <a:solidFill>
                            <a:srgbClr val="FF0000"/>
                          </a:solidFill>
                        </a:rPr>
                        <a:t>ID</a:t>
                      </a:r>
                    </a:p>
                  </a:txBody>
                  <a:tcPr marT="45712" marB="45712">
                    <a:solidFill>
                      <a:schemeClr val="accent1"/>
                    </a:solidFill>
                  </a:tcPr>
                </a:tc>
                <a:tc>
                  <a:txBody>
                    <a:bodyPr/>
                    <a:lstStyle/>
                    <a:p>
                      <a:r>
                        <a:rPr lang="en-US" sz="2400" dirty="0" smtClean="0">
                          <a:solidFill>
                            <a:srgbClr val="FF0000"/>
                          </a:solidFill>
                        </a:rPr>
                        <a:t>EX</a:t>
                      </a:r>
                      <a:endParaRPr lang="en-US" sz="2400" dirty="0">
                        <a:solidFill>
                          <a:srgbClr val="FF0000"/>
                        </a:solidFill>
                      </a:endParaRPr>
                    </a:p>
                  </a:txBody>
                  <a:tcPr marT="45712" marB="45712">
                    <a:solidFill>
                      <a:schemeClr val="accent1"/>
                    </a:solidFill>
                  </a:tcPr>
                </a:tc>
                <a:tc>
                  <a:txBody>
                    <a:bodyPr/>
                    <a:lstStyle/>
                    <a:p>
                      <a:r>
                        <a:rPr lang="en-US" sz="2400" dirty="0" smtClean="0">
                          <a:solidFill>
                            <a:srgbClr val="FF0000"/>
                          </a:solidFill>
                        </a:rPr>
                        <a:t>MA</a:t>
                      </a:r>
                      <a:endParaRPr lang="en-US" sz="2400" dirty="0">
                        <a:solidFill>
                          <a:srgbClr val="FF0000"/>
                        </a:solidFill>
                      </a:endParaRPr>
                    </a:p>
                  </a:txBody>
                  <a:tcPr marT="45712" marB="45712">
                    <a:solidFill>
                      <a:schemeClr val="accent1"/>
                    </a:solidFill>
                  </a:tcPr>
                </a:tc>
                <a:tc>
                  <a:txBody>
                    <a:bodyPr/>
                    <a:lstStyle/>
                    <a:p>
                      <a:r>
                        <a:rPr lang="en-US" sz="2400" dirty="0" smtClean="0">
                          <a:solidFill>
                            <a:srgbClr val="FF0000"/>
                          </a:solidFill>
                        </a:rPr>
                        <a:t>WB</a:t>
                      </a:r>
                      <a:endParaRPr lang="en-US" sz="2400" dirty="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r>
              <a:tr h="479636">
                <a:tc>
                  <a:txBody>
                    <a:bodyPr/>
                    <a:lstStyle/>
                    <a:p>
                      <a:r>
                        <a:rPr lang="en-US" sz="2400" dirty="0">
                          <a:solidFill>
                            <a:schemeClr val="tx1"/>
                          </a:solidFill>
                        </a:rPr>
                        <a:t>Instruction-2</a:t>
                      </a: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r>
                        <a:rPr lang="en-US" sz="2400" dirty="0">
                          <a:solidFill>
                            <a:srgbClr val="FF0000"/>
                          </a:solidFill>
                        </a:rPr>
                        <a:t>IF</a:t>
                      </a:r>
                    </a:p>
                  </a:txBody>
                  <a:tcPr marT="45712" marB="45712">
                    <a:solidFill>
                      <a:schemeClr val="accent1"/>
                    </a:solidFill>
                  </a:tcPr>
                </a:tc>
                <a:tc>
                  <a:txBody>
                    <a:bodyPr/>
                    <a:lstStyle/>
                    <a:p>
                      <a:r>
                        <a:rPr lang="en-US" sz="2400" dirty="0">
                          <a:solidFill>
                            <a:srgbClr val="FF0000"/>
                          </a:solidFill>
                        </a:rPr>
                        <a:t>ID</a:t>
                      </a:r>
                    </a:p>
                  </a:txBody>
                  <a:tcPr marT="45712" marB="45712">
                    <a:solidFill>
                      <a:schemeClr val="accent1"/>
                    </a:solidFill>
                  </a:tcPr>
                </a:tc>
                <a:tc>
                  <a:txBody>
                    <a:bodyPr/>
                    <a:lstStyle/>
                    <a:p>
                      <a:r>
                        <a:rPr lang="en-US" sz="2400" dirty="0" smtClean="0">
                          <a:solidFill>
                            <a:srgbClr val="FF0000"/>
                          </a:solidFill>
                        </a:rPr>
                        <a:t>EX</a:t>
                      </a:r>
                      <a:endParaRPr lang="en-US" sz="2400" dirty="0">
                        <a:solidFill>
                          <a:srgbClr val="FF0000"/>
                        </a:solidFill>
                      </a:endParaRPr>
                    </a:p>
                  </a:txBody>
                  <a:tcPr marT="45712" marB="45712">
                    <a:solidFill>
                      <a:schemeClr val="accent1"/>
                    </a:solidFill>
                  </a:tcPr>
                </a:tc>
                <a:tc>
                  <a:txBody>
                    <a:bodyPr/>
                    <a:lstStyle/>
                    <a:p>
                      <a:r>
                        <a:rPr lang="en-US" sz="2400" dirty="0" smtClean="0">
                          <a:solidFill>
                            <a:srgbClr val="FF0000"/>
                          </a:solidFill>
                        </a:rPr>
                        <a:t>MA</a:t>
                      </a:r>
                      <a:endParaRPr lang="en-US" sz="2400" dirty="0">
                        <a:solidFill>
                          <a:srgbClr val="FF0000"/>
                        </a:solidFill>
                      </a:endParaRPr>
                    </a:p>
                  </a:txBody>
                  <a:tcPr marT="45712" marB="45712">
                    <a:solidFill>
                      <a:schemeClr val="accent1"/>
                    </a:solidFill>
                  </a:tcPr>
                </a:tc>
                <a:tc>
                  <a:txBody>
                    <a:bodyPr/>
                    <a:lstStyle/>
                    <a:p>
                      <a:r>
                        <a:rPr lang="en-US" sz="2400" dirty="0" smtClean="0">
                          <a:solidFill>
                            <a:srgbClr val="FF0000"/>
                          </a:solidFill>
                        </a:rPr>
                        <a:t>WB</a:t>
                      </a:r>
                      <a:endParaRPr lang="en-US" sz="2400" dirty="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r>
              <a:tr h="370769">
                <a:tc>
                  <a:txBody>
                    <a:bodyPr/>
                    <a:lstStyle/>
                    <a:p>
                      <a:r>
                        <a:rPr lang="en-US" sz="2400" dirty="0">
                          <a:solidFill>
                            <a:schemeClr val="tx1"/>
                          </a:solidFill>
                        </a:rPr>
                        <a:t>Instruction-3</a:t>
                      </a: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r>
                        <a:rPr lang="en-US" sz="2400" dirty="0">
                          <a:solidFill>
                            <a:srgbClr val="FF0000"/>
                          </a:solidFill>
                        </a:rPr>
                        <a:t>IF</a:t>
                      </a:r>
                    </a:p>
                  </a:txBody>
                  <a:tcPr marT="45712" marB="45712">
                    <a:solidFill>
                      <a:schemeClr val="accent1"/>
                    </a:solidFill>
                  </a:tcPr>
                </a:tc>
                <a:tc>
                  <a:txBody>
                    <a:bodyPr/>
                    <a:lstStyle/>
                    <a:p>
                      <a:r>
                        <a:rPr lang="en-US" sz="2400" dirty="0">
                          <a:solidFill>
                            <a:srgbClr val="FF0000"/>
                          </a:solidFill>
                        </a:rPr>
                        <a:t>ID</a:t>
                      </a:r>
                    </a:p>
                  </a:txBody>
                  <a:tcPr marT="45712" marB="45712">
                    <a:solidFill>
                      <a:schemeClr val="accent1"/>
                    </a:solidFill>
                  </a:tcPr>
                </a:tc>
                <a:tc>
                  <a:txBody>
                    <a:bodyPr/>
                    <a:lstStyle/>
                    <a:p>
                      <a:r>
                        <a:rPr lang="en-US" sz="2400" dirty="0" smtClean="0">
                          <a:solidFill>
                            <a:srgbClr val="FF0000"/>
                          </a:solidFill>
                        </a:rPr>
                        <a:t>EX</a:t>
                      </a:r>
                      <a:endParaRPr lang="en-US" sz="2400" dirty="0">
                        <a:solidFill>
                          <a:srgbClr val="FF0000"/>
                        </a:solidFill>
                      </a:endParaRPr>
                    </a:p>
                  </a:txBody>
                  <a:tcPr marT="45712" marB="45712">
                    <a:solidFill>
                      <a:schemeClr val="accent1"/>
                    </a:solidFill>
                  </a:tcPr>
                </a:tc>
                <a:tc>
                  <a:txBody>
                    <a:bodyPr/>
                    <a:lstStyle/>
                    <a:p>
                      <a:r>
                        <a:rPr lang="en-US" sz="2400" dirty="0" smtClean="0">
                          <a:solidFill>
                            <a:srgbClr val="FF0000"/>
                          </a:solidFill>
                        </a:rPr>
                        <a:t>MA</a:t>
                      </a:r>
                      <a:endParaRPr lang="en-US" sz="2400" dirty="0">
                        <a:solidFill>
                          <a:srgbClr val="FF0000"/>
                        </a:solidFill>
                      </a:endParaRPr>
                    </a:p>
                  </a:txBody>
                  <a:tcPr marT="45712" marB="45712">
                    <a:solidFill>
                      <a:schemeClr val="accent1"/>
                    </a:solidFill>
                  </a:tcPr>
                </a:tc>
                <a:tc>
                  <a:txBody>
                    <a:bodyPr/>
                    <a:lstStyle/>
                    <a:p>
                      <a:r>
                        <a:rPr lang="en-US" sz="2400" dirty="0" smtClean="0">
                          <a:solidFill>
                            <a:srgbClr val="FF0000"/>
                          </a:solidFill>
                        </a:rPr>
                        <a:t>WB</a:t>
                      </a:r>
                      <a:endParaRPr lang="en-US" sz="2400" dirty="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r>
              <a:tr h="370769">
                <a:tc>
                  <a:txBody>
                    <a:bodyPr/>
                    <a:lstStyle/>
                    <a:p>
                      <a:r>
                        <a:rPr lang="en-US" sz="2400" dirty="0">
                          <a:solidFill>
                            <a:schemeClr val="tx1"/>
                          </a:solidFill>
                        </a:rPr>
                        <a:t>Instruction-4</a:t>
                      </a: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r>
                        <a:rPr lang="en-US" sz="2400" dirty="0">
                          <a:solidFill>
                            <a:srgbClr val="FF0000"/>
                          </a:solidFill>
                        </a:rPr>
                        <a:t>IF</a:t>
                      </a:r>
                    </a:p>
                  </a:txBody>
                  <a:tcPr marT="45712" marB="45712">
                    <a:solidFill>
                      <a:schemeClr val="accent1"/>
                    </a:solidFill>
                  </a:tcPr>
                </a:tc>
                <a:tc>
                  <a:txBody>
                    <a:bodyPr/>
                    <a:lstStyle/>
                    <a:p>
                      <a:r>
                        <a:rPr lang="en-US" sz="2400" dirty="0">
                          <a:solidFill>
                            <a:srgbClr val="FF0000"/>
                          </a:solidFill>
                        </a:rPr>
                        <a:t>ID</a:t>
                      </a:r>
                    </a:p>
                  </a:txBody>
                  <a:tcPr marT="45712" marB="45712">
                    <a:solidFill>
                      <a:schemeClr val="accent1"/>
                    </a:solidFill>
                  </a:tcPr>
                </a:tc>
                <a:tc>
                  <a:txBody>
                    <a:bodyPr/>
                    <a:lstStyle/>
                    <a:p>
                      <a:r>
                        <a:rPr lang="en-US" sz="2400" dirty="0" smtClean="0">
                          <a:solidFill>
                            <a:srgbClr val="FF0000"/>
                          </a:solidFill>
                        </a:rPr>
                        <a:t>EX</a:t>
                      </a:r>
                      <a:endParaRPr lang="en-US" sz="2400" dirty="0">
                        <a:solidFill>
                          <a:srgbClr val="FF0000"/>
                        </a:solidFill>
                      </a:endParaRPr>
                    </a:p>
                  </a:txBody>
                  <a:tcPr marT="45712" marB="45712">
                    <a:solidFill>
                      <a:schemeClr val="accent1"/>
                    </a:solidFill>
                  </a:tcPr>
                </a:tc>
                <a:tc>
                  <a:txBody>
                    <a:bodyPr/>
                    <a:lstStyle/>
                    <a:p>
                      <a:r>
                        <a:rPr lang="en-US" sz="2400" dirty="0" smtClean="0">
                          <a:solidFill>
                            <a:srgbClr val="FF0000"/>
                          </a:solidFill>
                        </a:rPr>
                        <a:t>MA</a:t>
                      </a:r>
                      <a:endParaRPr lang="en-US" sz="2400" dirty="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r>
              <a:tr h="370769">
                <a:tc>
                  <a:txBody>
                    <a:bodyPr/>
                    <a:lstStyle/>
                    <a:p>
                      <a:r>
                        <a:rPr lang="en-US" sz="2400" dirty="0">
                          <a:solidFill>
                            <a:schemeClr val="tx1"/>
                          </a:solidFill>
                        </a:rPr>
                        <a:t>Instruction-5</a:t>
                      </a: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r>
                        <a:rPr lang="en-US" sz="2400" dirty="0">
                          <a:solidFill>
                            <a:srgbClr val="FF0000"/>
                          </a:solidFill>
                        </a:rPr>
                        <a:t>IF</a:t>
                      </a:r>
                    </a:p>
                  </a:txBody>
                  <a:tcPr marT="45712" marB="45712">
                    <a:solidFill>
                      <a:schemeClr val="accent1"/>
                    </a:solidFill>
                  </a:tcPr>
                </a:tc>
                <a:tc>
                  <a:txBody>
                    <a:bodyPr/>
                    <a:lstStyle/>
                    <a:p>
                      <a:r>
                        <a:rPr lang="en-US" sz="2400" dirty="0">
                          <a:solidFill>
                            <a:srgbClr val="FF0000"/>
                          </a:solidFill>
                        </a:rPr>
                        <a:t>ID</a:t>
                      </a:r>
                    </a:p>
                  </a:txBody>
                  <a:tcPr marT="45712" marB="45712">
                    <a:solidFill>
                      <a:schemeClr val="accent1"/>
                    </a:solidFill>
                  </a:tcPr>
                </a:tc>
                <a:tc>
                  <a:txBody>
                    <a:bodyPr/>
                    <a:lstStyle/>
                    <a:p>
                      <a:r>
                        <a:rPr lang="en-US" sz="2400" dirty="0" smtClean="0">
                          <a:solidFill>
                            <a:srgbClr val="FF0000"/>
                          </a:solidFill>
                        </a:rPr>
                        <a:t>EX</a:t>
                      </a:r>
                      <a:endParaRPr lang="en-US" sz="2400" dirty="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r>
              <a:tr h="370769">
                <a:tc>
                  <a:txBody>
                    <a:bodyPr/>
                    <a:lstStyle/>
                    <a:p>
                      <a:r>
                        <a:rPr lang="en-US" sz="2400" dirty="0">
                          <a:solidFill>
                            <a:schemeClr val="tx1"/>
                          </a:solidFill>
                        </a:rPr>
                        <a:t>Instruction-6</a:t>
                      </a: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dirty="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c>
                  <a:txBody>
                    <a:bodyPr/>
                    <a:lstStyle/>
                    <a:p>
                      <a:r>
                        <a:rPr lang="en-US" sz="2400" dirty="0">
                          <a:solidFill>
                            <a:srgbClr val="FF0000"/>
                          </a:solidFill>
                        </a:rPr>
                        <a:t>IF</a:t>
                      </a:r>
                    </a:p>
                  </a:txBody>
                  <a:tcPr marT="45712" marB="45712">
                    <a:solidFill>
                      <a:schemeClr val="accent1"/>
                    </a:solidFill>
                  </a:tcPr>
                </a:tc>
                <a:tc>
                  <a:txBody>
                    <a:bodyPr/>
                    <a:lstStyle/>
                    <a:p>
                      <a:r>
                        <a:rPr lang="en-US" sz="2400" dirty="0">
                          <a:solidFill>
                            <a:srgbClr val="FF0000"/>
                          </a:solidFill>
                        </a:rPr>
                        <a:t>ID</a:t>
                      </a:r>
                    </a:p>
                  </a:txBody>
                  <a:tcPr marT="45712" marB="45712">
                    <a:solidFill>
                      <a:schemeClr val="accent1"/>
                    </a:solidFill>
                  </a:tcPr>
                </a:tc>
                <a:tc>
                  <a:txBody>
                    <a:bodyPr/>
                    <a:lstStyle/>
                    <a:p>
                      <a:endParaRPr lang="en-US" sz="2400">
                        <a:solidFill>
                          <a:srgbClr val="FF0000"/>
                        </a:solidFill>
                      </a:endParaRPr>
                    </a:p>
                  </a:txBody>
                  <a:tcPr marT="45712" marB="45712">
                    <a:solidFill>
                      <a:schemeClr val="accent1"/>
                    </a:solidFill>
                  </a:tcPr>
                </a:tc>
              </a:tr>
              <a:tr h="370769">
                <a:tc>
                  <a:txBody>
                    <a:bodyPr/>
                    <a:lstStyle/>
                    <a:p>
                      <a:r>
                        <a:rPr lang="en-US" sz="2400" dirty="0">
                          <a:solidFill>
                            <a:schemeClr val="tx1"/>
                          </a:solidFill>
                        </a:rPr>
                        <a:t>Instruction-7</a:t>
                      </a:r>
                    </a:p>
                  </a:txBody>
                  <a:tcPr marT="45712" marB="45712">
                    <a:solidFill>
                      <a:schemeClr val="accent1"/>
                    </a:solidFill>
                  </a:tcPr>
                </a:tc>
                <a:tc>
                  <a:txBody>
                    <a:bodyPr/>
                    <a:lstStyle/>
                    <a:p>
                      <a:endParaRPr lang="en-US" sz="2400" dirty="0">
                        <a:solidFill>
                          <a:srgbClr val="FF0000"/>
                        </a:solidFill>
                      </a:endParaRPr>
                    </a:p>
                  </a:txBody>
                  <a:tcPr marT="45712" marB="45712">
                    <a:solidFill>
                      <a:schemeClr val="accent1"/>
                    </a:solidFill>
                  </a:tcPr>
                </a:tc>
                <a:tc>
                  <a:txBody>
                    <a:bodyPr/>
                    <a:lstStyle/>
                    <a:p>
                      <a:endParaRPr lang="en-US" sz="2400" dirty="0">
                        <a:solidFill>
                          <a:srgbClr val="FF0000"/>
                        </a:solidFill>
                      </a:endParaRPr>
                    </a:p>
                  </a:txBody>
                  <a:tcPr marT="45712" marB="45712">
                    <a:solidFill>
                      <a:schemeClr val="accent1"/>
                    </a:solidFill>
                  </a:tcPr>
                </a:tc>
                <a:tc>
                  <a:txBody>
                    <a:bodyPr/>
                    <a:lstStyle/>
                    <a:p>
                      <a:endParaRPr lang="en-US" sz="2400" dirty="0">
                        <a:solidFill>
                          <a:srgbClr val="FF0000"/>
                        </a:solidFill>
                      </a:endParaRPr>
                    </a:p>
                  </a:txBody>
                  <a:tcPr marT="45712" marB="45712">
                    <a:solidFill>
                      <a:schemeClr val="accent1"/>
                    </a:solidFill>
                  </a:tcPr>
                </a:tc>
                <a:tc>
                  <a:txBody>
                    <a:bodyPr/>
                    <a:lstStyle/>
                    <a:p>
                      <a:endParaRPr lang="en-US" sz="2400" dirty="0">
                        <a:solidFill>
                          <a:srgbClr val="FF0000"/>
                        </a:solidFill>
                      </a:endParaRPr>
                    </a:p>
                  </a:txBody>
                  <a:tcPr marT="45712" marB="45712">
                    <a:solidFill>
                      <a:schemeClr val="accent1"/>
                    </a:solidFill>
                  </a:tcPr>
                </a:tc>
                <a:tc>
                  <a:txBody>
                    <a:bodyPr/>
                    <a:lstStyle/>
                    <a:p>
                      <a:endParaRPr lang="en-US" sz="2400" dirty="0">
                        <a:solidFill>
                          <a:srgbClr val="FF0000"/>
                        </a:solidFill>
                      </a:endParaRPr>
                    </a:p>
                  </a:txBody>
                  <a:tcPr marT="45712" marB="45712">
                    <a:solidFill>
                      <a:schemeClr val="accent1"/>
                    </a:solidFill>
                  </a:tcPr>
                </a:tc>
                <a:tc>
                  <a:txBody>
                    <a:bodyPr/>
                    <a:lstStyle/>
                    <a:p>
                      <a:endParaRPr lang="en-US" sz="2400" dirty="0">
                        <a:solidFill>
                          <a:srgbClr val="FF0000"/>
                        </a:solidFill>
                      </a:endParaRPr>
                    </a:p>
                  </a:txBody>
                  <a:tcPr marT="45712" marB="45712">
                    <a:solidFill>
                      <a:schemeClr val="accent1"/>
                    </a:solidFill>
                  </a:tcPr>
                </a:tc>
                <a:tc>
                  <a:txBody>
                    <a:bodyPr/>
                    <a:lstStyle/>
                    <a:p>
                      <a:r>
                        <a:rPr lang="en-US" sz="2400" dirty="0">
                          <a:solidFill>
                            <a:srgbClr val="FF0000"/>
                          </a:solidFill>
                        </a:rPr>
                        <a:t>IF</a:t>
                      </a:r>
                    </a:p>
                  </a:txBody>
                  <a:tcPr marT="45712" marB="45712">
                    <a:solidFill>
                      <a:schemeClr val="accent1"/>
                    </a:solidFill>
                  </a:tcPr>
                </a:tc>
                <a:tc>
                  <a:txBody>
                    <a:bodyPr/>
                    <a:lstStyle/>
                    <a:p>
                      <a:endParaRPr lang="en-US" sz="2400" dirty="0">
                        <a:solidFill>
                          <a:srgbClr val="FF0000"/>
                        </a:solidFill>
                      </a:endParaRPr>
                    </a:p>
                  </a:txBody>
                  <a:tcPr marT="45712" marB="45712">
                    <a:solidFill>
                      <a:schemeClr val="accent1"/>
                    </a:solidFill>
                  </a:tcPr>
                </a:tc>
              </a:tr>
            </a:tbl>
          </a:graphicData>
        </a:graphic>
      </p:graphicFrame>
      <p:sp>
        <p:nvSpPr>
          <p:cNvPr id="6" name="Content Placeholder 2"/>
          <p:cNvSpPr>
            <a:spLocks noGrp="1"/>
          </p:cNvSpPr>
          <p:nvPr>
            <p:ph idx="1"/>
          </p:nvPr>
        </p:nvSpPr>
        <p:spPr>
          <a:xfrm>
            <a:off x="9243812" y="2572599"/>
            <a:ext cx="2819399" cy="1213789"/>
          </a:xfrm>
        </p:spPr>
        <p:txBody>
          <a:bodyPr/>
          <a:lstStyle/>
          <a:p>
            <a:r>
              <a:rPr lang="en-US" dirty="0" smtClean="0"/>
              <a:t>Single cycle implementation</a:t>
            </a:r>
            <a:endParaRPr lang="en-US" dirty="0"/>
          </a:p>
        </p:txBody>
      </p:sp>
    </p:spTree>
    <p:extLst>
      <p:ext uri="{BB962C8B-B14F-4D97-AF65-F5344CB8AC3E}">
        <p14:creationId xmlns:p14="http://schemas.microsoft.com/office/powerpoint/2010/main" val="707995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18" y="71584"/>
            <a:ext cx="10515600" cy="587912"/>
          </a:xfrm>
        </p:spPr>
        <p:txBody>
          <a:bodyPr>
            <a:normAutofit fontScale="90000"/>
          </a:bodyPr>
          <a:lstStyle/>
          <a:p>
            <a:r>
              <a:rPr lang="en-US" b="1" dirty="0"/>
              <a:t>Instruction Set</a:t>
            </a:r>
            <a:endParaRPr lang="en-US" dirty="0"/>
          </a:p>
        </p:txBody>
      </p:sp>
      <p:sp>
        <p:nvSpPr>
          <p:cNvPr id="3" name="Content Placeholder 2"/>
          <p:cNvSpPr>
            <a:spLocks noGrp="1"/>
          </p:cNvSpPr>
          <p:nvPr>
            <p:ph idx="1"/>
          </p:nvPr>
        </p:nvSpPr>
        <p:spPr>
          <a:xfrm>
            <a:off x="218941" y="825008"/>
            <a:ext cx="11784168" cy="1622738"/>
          </a:xfrm>
        </p:spPr>
        <p:txBody>
          <a:bodyPr>
            <a:normAutofit fontScale="92500" lnSpcReduction="10000"/>
          </a:bodyPr>
          <a:lstStyle/>
          <a:p>
            <a:r>
              <a:rPr lang="en-US" dirty="0"/>
              <a:t>The MIPS instruction set consists of about </a:t>
            </a:r>
            <a:r>
              <a:rPr lang="en-US" b="1" dirty="0">
                <a:solidFill>
                  <a:srgbClr val="FF0000"/>
                </a:solidFill>
              </a:rPr>
              <a:t>111 total instructions</a:t>
            </a:r>
            <a:r>
              <a:rPr lang="en-US" dirty="0"/>
              <a:t>, each represented in 32 bits. An example of a MIPS instruction is below</a:t>
            </a:r>
            <a:r>
              <a:rPr lang="en-US" dirty="0" smtClean="0"/>
              <a:t>:</a:t>
            </a:r>
          </a:p>
          <a:p>
            <a:pPr marL="0" indent="0">
              <a:buNone/>
            </a:pPr>
            <a:r>
              <a:rPr lang="en-US" dirty="0" smtClean="0"/>
              <a:t>    </a:t>
            </a:r>
          </a:p>
          <a:p>
            <a:pPr marL="0" indent="0">
              <a:buNone/>
            </a:pPr>
            <a:r>
              <a:rPr lang="en-US" dirty="0" smtClean="0"/>
              <a:t>                 add $r12, $r7, $r8, </a:t>
            </a:r>
          </a:p>
          <a:p>
            <a:pPr marL="0" indent="0">
              <a:buNone/>
            </a:pPr>
            <a:endParaRPr lang="en-US" dirty="0" smtClean="0"/>
          </a:p>
        </p:txBody>
      </p:sp>
      <p:pic>
        <p:nvPicPr>
          <p:cNvPr id="1032" name="Picture 8" descr=" addition instructi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338" y="1636377"/>
            <a:ext cx="6554206" cy="131212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218940" y="2948503"/>
            <a:ext cx="11784169" cy="374851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Three-operand </a:t>
            </a:r>
            <a:r>
              <a:rPr lang="en-US" dirty="0"/>
              <a:t>arithmetical and logical </a:t>
            </a:r>
            <a:r>
              <a:rPr lang="en-US" dirty="0" smtClean="0"/>
              <a:t>instructions and all </a:t>
            </a:r>
            <a:r>
              <a:rPr lang="en-US" dirty="0"/>
              <a:t>instructions are </a:t>
            </a:r>
            <a:r>
              <a:rPr lang="en-US" dirty="0" smtClean="0"/>
              <a:t>32-bit</a:t>
            </a:r>
          </a:p>
          <a:p>
            <a:pPr algn="just"/>
            <a:r>
              <a:rPr lang="en-US" dirty="0" smtClean="0"/>
              <a:t>Arithmetical </a:t>
            </a:r>
            <a:r>
              <a:rPr lang="en-US" dirty="0"/>
              <a:t>and logical </a:t>
            </a:r>
            <a:r>
              <a:rPr lang="en-US" dirty="0" smtClean="0"/>
              <a:t>instructions are Register based (operands in registers and result will be stored in register)</a:t>
            </a:r>
          </a:p>
          <a:p>
            <a:pPr algn="just"/>
            <a:r>
              <a:rPr lang="en-US" dirty="0"/>
              <a:t>32 general-purpose registers of 32-bits </a:t>
            </a:r>
            <a:r>
              <a:rPr lang="en-US" dirty="0" smtClean="0"/>
              <a:t>each </a:t>
            </a:r>
          </a:p>
          <a:p>
            <a:pPr algn="just"/>
            <a:r>
              <a:rPr lang="en-US" dirty="0" smtClean="0"/>
              <a:t>MIPS </a:t>
            </a:r>
            <a:r>
              <a:rPr lang="en-US" dirty="0"/>
              <a:t>addition instruction. The instruction tells the processor to compute the sum of the values in registers 7 and 8 and store the result in register 12. The dollar signs are used to indicate an operation on a register. The colored binary representation on the right illustrates the 6 fields of a MIPS instruction. The processor identifies the type of instruction by the binary digits in the first and last fields. In this case, the processor </a:t>
            </a:r>
            <a:r>
              <a:rPr lang="en-US" dirty="0" smtClean="0"/>
              <a:t>recognizes </a:t>
            </a:r>
            <a:r>
              <a:rPr lang="en-US" dirty="0"/>
              <a:t>that this instruction is an addition from the zero in its first field and the 20 in its last field.</a:t>
            </a:r>
            <a:endParaRPr lang="en-US" dirty="0" smtClean="0"/>
          </a:p>
          <a:p>
            <a:pPr algn="just"/>
            <a:r>
              <a:rPr lang="en-US" dirty="0"/>
              <a:t>The operands are represented in the blue and yellow fields, and the desired result location is presented in the fourth (purple) field. The orange field represents the </a:t>
            </a:r>
            <a:r>
              <a:rPr lang="en-US" i="1" dirty="0"/>
              <a:t>shift amount</a:t>
            </a:r>
            <a:r>
              <a:rPr lang="en-US" dirty="0"/>
              <a:t>, something that is not used in an addition operation.</a:t>
            </a:r>
          </a:p>
        </p:txBody>
      </p:sp>
    </p:spTree>
    <p:extLst>
      <p:ext uri="{BB962C8B-B14F-4D97-AF65-F5344CB8AC3E}">
        <p14:creationId xmlns:p14="http://schemas.microsoft.com/office/powerpoint/2010/main" val="3840257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99" y="107548"/>
            <a:ext cx="11706895" cy="1012914"/>
          </a:xfrm>
        </p:spPr>
        <p:txBody>
          <a:bodyPr>
            <a:normAutofit/>
          </a:bodyPr>
          <a:lstStyle/>
          <a:p>
            <a:pPr lvl="0"/>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instruction set consists of </a:t>
            </a:r>
            <a:r>
              <a:rPr lang="en-US" sz="2800" dirty="0" smtClean="0">
                <a:latin typeface="Times New Roman" panose="02020603050405020304" pitchFamily="18" charset="0"/>
                <a:cs typeface="Times New Roman" panose="02020603050405020304" pitchFamily="18" charset="0"/>
              </a:rPr>
              <a:t>about 111 total instructions. A</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variety of basic instructions, including:</a:t>
            </a:r>
            <a:endParaRPr lang="en-US" sz="2800"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759855" y="1323638"/>
            <a:ext cx="1119174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Verdana" panose="020B0604030504040204" pitchFamily="34" charset="0"/>
              </a:rPr>
              <a:t>21 arithmetic instructions (+, -, *, /, %)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Verdana" panose="020B0604030504040204" pitchFamily="34" charset="0"/>
              </a:rPr>
              <a:t>8 logic instructions (&amp;, |, ~)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Verdana" panose="020B0604030504040204" pitchFamily="34" charset="0"/>
              </a:rPr>
              <a:t>8 bit manipulation instructions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Verdana" panose="020B0604030504040204" pitchFamily="34" charset="0"/>
              </a:rPr>
              <a:t>12 comparison instructions (&gt;, &lt;, =, &gt;=, &lt;=, ¬)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Verdana" panose="020B0604030504040204" pitchFamily="34" charset="0"/>
              </a:rPr>
              <a:t>25 branch/jump instructions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Verdana" panose="020B0604030504040204" pitchFamily="34" charset="0"/>
              </a:rPr>
              <a:t>15 load instructions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Verdana" panose="020B0604030504040204" pitchFamily="34" charset="0"/>
              </a:rPr>
              <a:t>10 store instructions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Verdana" panose="020B0604030504040204" pitchFamily="34" charset="0"/>
              </a:rPr>
              <a:t>8 move instructions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Verdana" panose="020B0604030504040204" pitchFamily="34" charset="0"/>
              </a:rPr>
              <a:t>4 miscellaneous instructions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3178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0512" y="60885"/>
            <a:ext cx="3284113" cy="407606"/>
          </a:xfrm>
        </p:spPr>
        <p:txBody>
          <a:bodyPr>
            <a:normAutofit fontScale="90000"/>
          </a:bodyPr>
          <a:lstStyle/>
          <a:p>
            <a:r>
              <a:rPr lang="en-US" sz="2400" b="1" dirty="0" smtClean="0"/>
              <a:t>How Pipelining Works</a:t>
            </a:r>
            <a:endParaRPr lang="en-US" sz="2400" dirty="0"/>
          </a:p>
        </p:txBody>
      </p:sp>
      <p:sp>
        <p:nvSpPr>
          <p:cNvPr id="3" name="Content Placeholder 2"/>
          <p:cNvSpPr>
            <a:spLocks noGrp="1"/>
          </p:cNvSpPr>
          <p:nvPr>
            <p:ph idx="1"/>
          </p:nvPr>
        </p:nvSpPr>
        <p:spPr>
          <a:xfrm>
            <a:off x="7839572" y="811368"/>
            <a:ext cx="4352428" cy="3760631"/>
          </a:xfrm>
        </p:spPr>
        <p:txBody>
          <a:bodyPr>
            <a:normAutofit lnSpcReduction="10000"/>
          </a:bodyPr>
          <a:lstStyle/>
          <a:p>
            <a:pPr marL="0" indent="0" algn="just">
              <a:buNone/>
            </a:pPr>
            <a:r>
              <a:rPr lang="en-US" dirty="0" smtClean="0"/>
              <a:t>Pipelining, </a:t>
            </a:r>
            <a:r>
              <a:rPr lang="en-US" dirty="0"/>
              <a:t>a standard feature in RISC processors, is much like an assembly line. Because the processor works on different steps of the instruction at the same time, more instructions can be executed in a shorter period of time</a:t>
            </a:r>
            <a:r>
              <a:rPr lang="en-US" dirty="0" smtClean="0"/>
              <a:t>. </a:t>
            </a:r>
          </a:p>
          <a:p>
            <a:pPr marL="0" indent="0" algn="just">
              <a:buNone/>
            </a:pPr>
            <a:r>
              <a:rPr lang="en-US" dirty="0">
                <a:solidFill>
                  <a:srgbClr val="7030A0"/>
                </a:solidFill>
              </a:rPr>
              <a:t>C</a:t>
            </a:r>
            <a:r>
              <a:rPr lang="en-US" dirty="0" smtClean="0">
                <a:solidFill>
                  <a:srgbClr val="7030A0"/>
                </a:solidFill>
              </a:rPr>
              <a:t>PI = 1</a:t>
            </a:r>
          </a:p>
          <a:p>
            <a:pPr marL="0" indent="0" algn="just">
              <a:buNone/>
            </a:pPr>
            <a:endParaRPr lang="en-US" dirty="0"/>
          </a:p>
        </p:txBody>
      </p:sp>
      <p:pic>
        <p:nvPicPr>
          <p:cNvPr id="5" name="Picture 4"/>
          <p:cNvPicPr>
            <a:picLocks noChangeAspect="1"/>
          </p:cNvPicPr>
          <p:nvPr/>
        </p:nvPicPr>
        <p:blipFill>
          <a:blip r:embed="rId2"/>
          <a:stretch>
            <a:fillRect/>
          </a:stretch>
        </p:blipFill>
        <p:spPr>
          <a:xfrm>
            <a:off x="0" y="86643"/>
            <a:ext cx="7659268" cy="1970468"/>
          </a:xfrm>
          <a:prstGeom prst="rect">
            <a:avLst/>
          </a:prstGeom>
        </p:spPr>
      </p:pic>
      <p:graphicFrame>
        <p:nvGraphicFramePr>
          <p:cNvPr id="6" name="Table 5"/>
          <p:cNvGraphicFramePr>
            <a:graphicFrameLocks noGrp="1"/>
          </p:cNvGraphicFramePr>
          <p:nvPr>
            <p:extLst/>
          </p:nvPr>
        </p:nvGraphicFramePr>
        <p:xfrm>
          <a:off x="36805" y="2082869"/>
          <a:ext cx="7585657" cy="3246017"/>
        </p:xfrm>
        <a:graphic>
          <a:graphicData uri="http://schemas.openxmlformats.org/drawingml/2006/table">
            <a:tbl>
              <a:tblPr firstRow="1" bandRow="1">
                <a:tableStyleId>{5C22544A-7EE6-4342-B048-85BDC9FD1C3A}</a:tableStyleId>
              </a:tblPr>
              <a:tblGrid>
                <a:gridCol w="2262088"/>
                <a:gridCol w="597756"/>
                <a:gridCol w="597755"/>
                <a:gridCol w="656357"/>
                <a:gridCol w="691521"/>
                <a:gridCol w="679798"/>
                <a:gridCol w="761845"/>
                <a:gridCol w="656357"/>
                <a:gridCol w="682180"/>
              </a:tblGrid>
              <a:tr h="623293">
                <a:tc>
                  <a:txBody>
                    <a:bodyPr/>
                    <a:lstStyle/>
                    <a:p>
                      <a:r>
                        <a:rPr lang="en-US" sz="1800" dirty="0">
                          <a:solidFill>
                            <a:schemeClr val="tx1"/>
                          </a:solidFill>
                        </a:rPr>
                        <a:t>Instruction</a:t>
                      </a:r>
                      <a:r>
                        <a:rPr lang="en-US" sz="1800" dirty="0">
                          <a:solidFill>
                            <a:srgbClr val="FF0000"/>
                          </a:solidFill>
                        </a:rPr>
                        <a:t>\ </a:t>
                      </a:r>
                      <a:r>
                        <a:rPr lang="en-US" sz="1800" dirty="0" smtClean="0">
                          <a:solidFill>
                            <a:srgbClr val="FF0000"/>
                          </a:solidFill>
                        </a:rPr>
                        <a:t>clock cycles</a:t>
                      </a:r>
                      <a:endParaRPr lang="en-US" sz="1800" dirty="0">
                        <a:solidFill>
                          <a:srgbClr val="FF0000"/>
                        </a:solidFill>
                      </a:endParaRPr>
                    </a:p>
                  </a:txBody>
                  <a:tcPr marT="45712" marB="45712"/>
                </a:tc>
                <a:tc>
                  <a:txBody>
                    <a:bodyPr/>
                    <a:lstStyle/>
                    <a:p>
                      <a:r>
                        <a:rPr lang="en-US" sz="1800" dirty="0">
                          <a:solidFill>
                            <a:srgbClr val="FF0000"/>
                          </a:solidFill>
                        </a:rPr>
                        <a:t>1</a:t>
                      </a:r>
                    </a:p>
                  </a:txBody>
                  <a:tcPr marT="45712" marB="45712"/>
                </a:tc>
                <a:tc>
                  <a:txBody>
                    <a:bodyPr/>
                    <a:lstStyle/>
                    <a:p>
                      <a:r>
                        <a:rPr lang="en-US" sz="1800" dirty="0">
                          <a:solidFill>
                            <a:srgbClr val="FF0000"/>
                          </a:solidFill>
                        </a:rPr>
                        <a:t>2</a:t>
                      </a:r>
                    </a:p>
                  </a:txBody>
                  <a:tcPr marT="45712" marB="45712"/>
                </a:tc>
                <a:tc>
                  <a:txBody>
                    <a:bodyPr/>
                    <a:lstStyle/>
                    <a:p>
                      <a:r>
                        <a:rPr lang="en-US" sz="1800" dirty="0">
                          <a:solidFill>
                            <a:srgbClr val="FF0000"/>
                          </a:solidFill>
                        </a:rPr>
                        <a:t>3</a:t>
                      </a:r>
                    </a:p>
                  </a:txBody>
                  <a:tcPr marT="45712" marB="45712"/>
                </a:tc>
                <a:tc>
                  <a:txBody>
                    <a:bodyPr/>
                    <a:lstStyle/>
                    <a:p>
                      <a:r>
                        <a:rPr lang="en-US" sz="1800" dirty="0">
                          <a:solidFill>
                            <a:srgbClr val="FF0000"/>
                          </a:solidFill>
                        </a:rPr>
                        <a:t>4</a:t>
                      </a:r>
                    </a:p>
                  </a:txBody>
                  <a:tcPr marT="45712" marB="45712"/>
                </a:tc>
                <a:tc>
                  <a:txBody>
                    <a:bodyPr/>
                    <a:lstStyle/>
                    <a:p>
                      <a:r>
                        <a:rPr lang="en-US" sz="1800" dirty="0">
                          <a:solidFill>
                            <a:srgbClr val="FF0000"/>
                          </a:solidFill>
                        </a:rPr>
                        <a:t>5</a:t>
                      </a:r>
                    </a:p>
                  </a:txBody>
                  <a:tcPr marT="45712" marB="45712"/>
                </a:tc>
                <a:tc>
                  <a:txBody>
                    <a:bodyPr/>
                    <a:lstStyle/>
                    <a:p>
                      <a:r>
                        <a:rPr lang="en-US" sz="1800" dirty="0">
                          <a:solidFill>
                            <a:srgbClr val="FF0000"/>
                          </a:solidFill>
                        </a:rPr>
                        <a:t>6</a:t>
                      </a:r>
                    </a:p>
                  </a:txBody>
                  <a:tcPr marT="45712" marB="45712"/>
                </a:tc>
                <a:tc>
                  <a:txBody>
                    <a:bodyPr/>
                    <a:lstStyle/>
                    <a:p>
                      <a:r>
                        <a:rPr lang="en-US" sz="1800" dirty="0">
                          <a:solidFill>
                            <a:srgbClr val="FF0000"/>
                          </a:solidFill>
                        </a:rPr>
                        <a:t>7</a:t>
                      </a:r>
                    </a:p>
                  </a:txBody>
                  <a:tcPr marT="45712" marB="45712"/>
                </a:tc>
                <a:tc>
                  <a:txBody>
                    <a:bodyPr/>
                    <a:lstStyle/>
                    <a:p>
                      <a:r>
                        <a:rPr lang="en-US" sz="1800" dirty="0">
                          <a:solidFill>
                            <a:srgbClr val="FF0000"/>
                          </a:solidFill>
                        </a:rPr>
                        <a:t>8</a:t>
                      </a:r>
                    </a:p>
                  </a:txBody>
                  <a:tcPr marT="45712" marB="45712"/>
                </a:tc>
              </a:tr>
              <a:tr h="3722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Instruction-1</a:t>
                      </a:r>
                    </a:p>
                  </a:txBody>
                  <a:tcPr marT="45712" marB="45712">
                    <a:solidFill>
                      <a:schemeClr val="accent1"/>
                    </a:solidFill>
                  </a:tcPr>
                </a:tc>
                <a:tc>
                  <a:txBody>
                    <a:bodyPr/>
                    <a:lstStyle/>
                    <a:p>
                      <a:r>
                        <a:rPr lang="en-US" sz="1800" dirty="0">
                          <a:solidFill>
                            <a:srgbClr val="FF0000"/>
                          </a:solidFill>
                        </a:rPr>
                        <a:t>IF</a:t>
                      </a:r>
                    </a:p>
                  </a:txBody>
                  <a:tcPr marT="45712" marB="45712">
                    <a:solidFill>
                      <a:schemeClr val="accent1"/>
                    </a:solidFill>
                  </a:tcPr>
                </a:tc>
                <a:tc>
                  <a:txBody>
                    <a:bodyPr/>
                    <a:lstStyle/>
                    <a:p>
                      <a:r>
                        <a:rPr lang="en-US" sz="1800" dirty="0">
                          <a:solidFill>
                            <a:srgbClr val="FF0000"/>
                          </a:solidFill>
                        </a:rPr>
                        <a:t>ID</a:t>
                      </a:r>
                    </a:p>
                  </a:txBody>
                  <a:tcPr marT="45712" marB="45712">
                    <a:solidFill>
                      <a:schemeClr val="accent1"/>
                    </a:solidFill>
                  </a:tcPr>
                </a:tc>
                <a:tc>
                  <a:txBody>
                    <a:bodyPr/>
                    <a:lstStyle/>
                    <a:p>
                      <a:r>
                        <a:rPr lang="en-US" sz="1800" dirty="0" smtClean="0">
                          <a:solidFill>
                            <a:srgbClr val="FF0000"/>
                          </a:solidFill>
                        </a:rPr>
                        <a:t>EX</a:t>
                      </a:r>
                      <a:endParaRPr lang="en-US" sz="1800" dirty="0">
                        <a:solidFill>
                          <a:srgbClr val="FF0000"/>
                        </a:solidFill>
                      </a:endParaRPr>
                    </a:p>
                  </a:txBody>
                  <a:tcPr marT="45712" marB="45712">
                    <a:solidFill>
                      <a:schemeClr val="accent1"/>
                    </a:solidFill>
                  </a:tcPr>
                </a:tc>
                <a:tc>
                  <a:txBody>
                    <a:bodyPr/>
                    <a:lstStyle/>
                    <a:p>
                      <a:r>
                        <a:rPr lang="en-US" sz="1800" dirty="0" smtClean="0">
                          <a:solidFill>
                            <a:srgbClr val="FF0000"/>
                          </a:solidFill>
                        </a:rPr>
                        <a:t>MA</a:t>
                      </a:r>
                      <a:endParaRPr lang="en-US" sz="1800" dirty="0">
                        <a:solidFill>
                          <a:srgbClr val="FF0000"/>
                        </a:solidFill>
                      </a:endParaRPr>
                    </a:p>
                  </a:txBody>
                  <a:tcPr marT="45712" marB="45712">
                    <a:solidFill>
                      <a:schemeClr val="accent1"/>
                    </a:solidFill>
                  </a:tcPr>
                </a:tc>
                <a:tc>
                  <a:txBody>
                    <a:bodyPr/>
                    <a:lstStyle/>
                    <a:p>
                      <a:r>
                        <a:rPr lang="en-US" sz="1800" dirty="0" smtClean="0">
                          <a:solidFill>
                            <a:srgbClr val="FF0000"/>
                          </a:solidFill>
                        </a:rPr>
                        <a:t>WB</a:t>
                      </a:r>
                      <a:endParaRPr lang="en-US" sz="1800" dirty="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r>
              <a:tr h="372279">
                <a:tc>
                  <a:txBody>
                    <a:bodyPr/>
                    <a:lstStyle/>
                    <a:p>
                      <a:r>
                        <a:rPr lang="en-US" sz="1800" dirty="0">
                          <a:solidFill>
                            <a:schemeClr val="tx1"/>
                          </a:solidFill>
                        </a:rPr>
                        <a:t>Instruction-2</a:t>
                      </a: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r>
                        <a:rPr lang="en-US" sz="1800" dirty="0">
                          <a:solidFill>
                            <a:srgbClr val="FF0000"/>
                          </a:solidFill>
                        </a:rPr>
                        <a:t>IF</a:t>
                      </a:r>
                    </a:p>
                  </a:txBody>
                  <a:tcPr marT="45712" marB="45712">
                    <a:solidFill>
                      <a:schemeClr val="accent1"/>
                    </a:solidFill>
                  </a:tcPr>
                </a:tc>
                <a:tc>
                  <a:txBody>
                    <a:bodyPr/>
                    <a:lstStyle/>
                    <a:p>
                      <a:r>
                        <a:rPr lang="en-US" sz="1800" dirty="0">
                          <a:solidFill>
                            <a:srgbClr val="FF0000"/>
                          </a:solidFill>
                        </a:rPr>
                        <a:t>ID</a:t>
                      </a:r>
                    </a:p>
                  </a:txBody>
                  <a:tcPr marT="45712" marB="45712">
                    <a:solidFill>
                      <a:schemeClr val="accent1"/>
                    </a:solidFill>
                  </a:tcPr>
                </a:tc>
                <a:tc>
                  <a:txBody>
                    <a:bodyPr/>
                    <a:lstStyle/>
                    <a:p>
                      <a:r>
                        <a:rPr lang="en-US" sz="1800" dirty="0" smtClean="0">
                          <a:solidFill>
                            <a:srgbClr val="FF0000"/>
                          </a:solidFill>
                        </a:rPr>
                        <a:t>EX</a:t>
                      </a:r>
                      <a:endParaRPr lang="en-US" sz="1800" dirty="0">
                        <a:solidFill>
                          <a:srgbClr val="FF0000"/>
                        </a:solidFill>
                      </a:endParaRPr>
                    </a:p>
                  </a:txBody>
                  <a:tcPr marT="45712" marB="45712">
                    <a:solidFill>
                      <a:schemeClr val="accent1"/>
                    </a:solidFill>
                  </a:tcPr>
                </a:tc>
                <a:tc>
                  <a:txBody>
                    <a:bodyPr/>
                    <a:lstStyle/>
                    <a:p>
                      <a:r>
                        <a:rPr lang="en-US" sz="1800" dirty="0" smtClean="0">
                          <a:solidFill>
                            <a:srgbClr val="FF0000"/>
                          </a:solidFill>
                        </a:rPr>
                        <a:t>MA</a:t>
                      </a:r>
                      <a:endParaRPr lang="en-US" sz="1800" dirty="0">
                        <a:solidFill>
                          <a:srgbClr val="FF0000"/>
                        </a:solidFill>
                      </a:endParaRPr>
                    </a:p>
                  </a:txBody>
                  <a:tcPr marT="45712" marB="45712">
                    <a:solidFill>
                      <a:schemeClr val="accent1"/>
                    </a:solidFill>
                  </a:tcPr>
                </a:tc>
                <a:tc>
                  <a:txBody>
                    <a:bodyPr/>
                    <a:lstStyle/>
                    <a:p>
                      <a:r>
                        <a:rPr lang="en-US" sz="1800" dirty="0" smtClean="0">
                          <a:solidFill>
                            <a:srgbClr val="FF0000"/>
                          </a:solidFill>
                        </a:rPr>
                        <a:t>WB</a:t>
                      </a:r>
                      <a:endParaRPr lang="en-US" sz="1800" dirty="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r>
              <a:tr h="372279">
                <a:tc>
                  <a:txBody>
                    <a:bodyPr/>
                    <a:lstStyle/>
                    <a:p>
                      <a:r>
                        <a:rPr lang="en-US" sz="1800" dirty="0">
                          <a:solidFill>
                            <a:schemeClr val="tx1"/>
                          </a:solidFill>
                        </a:rPr>
                        <a:t>Instruction-3</a:t>
                      </a: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r>
                        <a:rPr lang="en-US" sz="1800" dirty="0">
                          <a:solidFill>
                            <a:srgbClr val="FF0000"/>
                          </a:solidFill>
                        </a:rPr>
                        <a:t>IF</a:t>
                      </a:r>
                    </a:p>
                  </a:txBody>
                  <a:tcPr marT="45712" marB="45712">
                    <a:solidFill>
                      <a:schemeClr val="accent1"/>
                    </a:solidFill>
                  </a:tcPr>
                </a:tc>
                <a:tc>
                  <a:txBody>
                    <a:bodyPr/>
                    <a:lstStyle/>
                    <a:p>
                      <a:r>
                        <a:rPr lang="en-US" sz="1800" dirty="0">
                          <a:solidFill>
                            <a:srgbClr val="FF0000"/>
                          </a:solidFill>
                        </a:rPr>
                        <a:t>ID</a:t>
                      </a:r>
                    </a:p>
                  </a:txBody>
                  <a:tcPr marT="45712" marB="45712">
                    <a:solidFill>
                      <a:schemeClr val="accent1"/>
                    </a:solidFill>
                  </a:tcPr>
                </a:tc>
                <a:tc>
                  <a:txBody>
                    <a:bodyPr/>
                    <a:lstStyle/>
                    <a:p>
                      <a:r>
                        <a:rPr lang="en-US" sz="1800" dirty="0" smtClean="0">
                          <a:solidFill>
                            <a:srgbClr val="FF0000"/>
                          </a:solidFill>
                        </a:rPr>
                        <a:t>EX</a:t>
                      </a:r>
                      <a:endParaRPr lang="en-US" sz="1800" dirty="0">
                        <a:solidFill>
                          <a:srgbClr val="FF0000"/>
                        </a:solidFill>
                      </a:endParaRPr>
                    </a:p>
                  </a:txBody>
                  <a:tcPr marT="45712" marB="45712">
                    <a:solidFill>
                      <a:schemeClr val="accent1"/>
                    </a:solidFill>
                  </a:tcPr>
                </a:tc>
                <a:tc>
                  <a:txBody>
                    <a:bodyPr/>
                    <a:lstStyle/>
                    <a:p>
                      <a:r>
                        <a:rPr lang="en-US" sz="1800" dirty="0" smtClean="0">
                          <a:solidFill>
                            <a:srgbClr val="FF0000"/>
                          </a:solidFill>
                        </a:rPr>
                        <a:t>MA</a:t>
                      </a:r>
                      <a:endParaRPr lang="en-US" sz="1800" dirty="0">
                        <a:solidFill>
                          <a:srgbClr val="FF0000"/>
                        </a:solidFill>
                      </a:endParaRPr>
                    </a:p>
                  </a:txBody>
                  <a:tcPr marT="45712" marB="45712">
                    <a:solidFill>
                      <a:schemeClr val="accent1"/>
                    </a:solidFill>
                  </a:tcPr>
                </a:tc>
                <a:tc>
                  <a:txBody>
                    <a:bodyPr/>
                    <a:lstStyle/>
                    <a:p>
                      <a:r>
                        <a:rPr lang="en-US" sz="1800" dirty="0" smtClean="0">
                          <a:solidFill>
                            <a:srgbClr val="FF0000"/>
                          </a:solidFill>
                        </a:rPr>
                        <a:t>WB</a:t>
                      </a:r>
                      <a:endParaRPr lang="en-US" sz="1800" dirty="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r>
              <a:tr h="372279">
                <a:tc>
                  <a:txBody>
                    <a:bodyPr/>
                    <a:lstStyle/>
                    <a:p>
                      <a:r>
                        <a:rPr lang="en-US" sz="1800" dirty="0">
                          <a:solidFill>
                            <a:schemeClr val="tx1"/>
                          </a:solidFill>
                        </a:rPr>
                        <a:t>Instruction-4</a:t>
                      </a: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r>
                        <a:rPr lang="en-US" sz="1800" dirty="0">
                          <a:solidFill>
                            <a:srgbClr val="FF0000"/>
                          </a:solidFill>
                        </a:rPr>
                        <a:t>IF</a:t>
                      </a:r>
                    </a:p>
                  </a:txBody>
                  <a:tcPr marT="45712" marB="45712">
                    <a:solidFill>
                      <a:schemeClr val="accent1"/>
                    </a:solidFill>
                  </a:tcPr>
                </a:tc>
                <a:tc>
                  <a:txBody>
                    <a:bodyPr/>
                    <a:lstStyle/>
                    <a:p>
                      <a:r>
                        <a:rPr lang="en-US" sz="1800" dirty="0">
                          <a:solidFill>
                            <a:srgbClr val="FF0000"/>
                          </a:solidFill>
                        </a:rPr>
                        <a:t>ID</a:t>
                      </a:r>
                    </a:p>
                  </a:txBody>
                  <a:tcPr marT="45712" marB="45712">
                    <a:solidFill>
                      <a:schemeClr val="accent1"/>
                    </a:solidFill>
                  </a:tcPr>
                </a:tc>
                <a:tc>
                  <a:txBody>
                    <a:bodyPr/>
                    <a:lstStyle/>
                    <a:p>
                      <a:r>
                        <a:rPr lang="en-US" sz="1800" dirty="0" smtClean="0">
                          <a:solidFill>
                            <a:srgbClr val="FF0000"/>
                          </a:solidFill>
                        </a:rPr>
                        <a:t>EX</a:t>
                      </a:r>
                      <a:endParaRPr lang="en-US" sz="1800" dirty="0">
                        <a:solidFill>
                          <a:srgbClr val="FF0000"/>
                        </a:solidFill>
                      </a:endParaRPr>
                    </a:p>
                  </a:txBody>
                  <a:tcPr marT="45712" marB="45712">
                    <a:solidFill>
                      <a:schemeClr val="accent1"/>
                    </a:solidFill>
                  </a:tcPr>
                </a:tc>
                <a:tc>
                  <a:txBody>
                    <a:bodyPr/>
                    <a:lstStyle/>
                    <a:p>
                      <a:r>
                        <a:rPr lang="en-US" sz="1800" dirty="0" smtClean="0">
                          <a:solidFill>
                            <a:srgbClr val="FF0000"/>
                          </a:solidFill>
                        </a:rPr>
                        <a:t>MA</a:t>
                      </a:r>
                      <a:endParaRPr lang="en-US" sz="1800" dirty="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r>
              <a:tr h="372279">
                <a:tc>
                  <a:txBody>
                    <a:bodyPr/>
                    <a:lstStyle/>
                    <a:p>
                      <a:r>
                        <a:rPr lang="en-US" sz="1800" dirty="0">
                          <a:solidFill>
                            <a:schemeClr val="tx1"/>
                          </a:solidFill>
                        </a:rPr>
                        <a:t>Instruction-5</a:t>
                      </a: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r>
                        <a:rPr lang="en-US" sz="1800" dirty="0">
                          <a:solidFill>
                            <a:srgbClr val="FF0000"/>
                          </a:solidFill>
                        </a:rPr>
                        <a:t>IF</a:t>
                      </a:r>
                    </a:p>
                  </a:txBody>
                  <a:tcPr marT="45712" marB="45712">
                    <a:solidFill>
                      <a:schemeClr val="accent1"/>
                    </a:solidFill>
                  </a:tcPr>
                </a:tc>
                <a:tc>
                  <a:txBody>
                    <a:bodyPr/>
                    <a:lstStyle/>
                    <a:p>
                      <a:r>
                        <a:rPr lang="en-US" sz="1800" dirty="0">
                          <a:solidFill>
                            <a:srgbClr val="FF0000"/>
                          </a:solidFill>
                        </a:rPr>
                        <a:t>ID</a:t>
                      </a:r>
                    </a:p>
                  </a:txBody>
                  <a:tcPr marT="45712" marB="45712">
                    <a:solidFill>
                      <a:schemeClr val="accent1"/>
                    </a:solidFill>
                  </a:tcPr>
                </a:tc>
                <a:tc>
                  <a:txBody>
                    <a:bodyPr/>
                    <a:lstStyle/>
                    <a:p>
                      <a:r>
                        <a:rPr lang="en-US" sz="1800" dirty="0" smtClean="0">
                          <a:solidFill>
                            <a:srgbClr val="FF0000"/>
                          </a:solidFill>
                        </a:rPr>
                        <a:t>EX</a:t>
                      </a:r>
                      <a:endParaRPr lang="en-US" sz="1800" dirty="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r>
              <a:tr h="372279">
                <a:tc>
                  <a:txBody>
                    <a:bodyPr/>
                    <a:lstStyle/>
                    <a:p>
                      <a:r>
                        <a:rPr lang="en-US" sz="1800" dirty="0">
                          <a:solidFill>
                            <a:schemeClr val="tx1"/>
                          </a:solidFill>
                        </a:rPr>
                        <a:t>Instruction-6</a:t>
                      </a: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c>
                  <a:txBody>
                    <a:bodyPr/>
                    <a:lstStyle/>
                    <a:p>
                      <a:r>
                        <a:rPr lang="en-US" sz="1800" dirty="0">
                          <a:solidFill>
                            <a:srgbClr val="FF0000"/>
                          </a:solidFill>
                        </a:rPr>
                        <a:t>IF</a:t>
                      </a:r>
                    </a:p>
                  </a:txBody>
                  <a:tcPr marT="45712" marB="45712">
                    <a:solidFill>
                      <a:schemeClr val="accent1"/>
                    </a:solidFill>
                  </a:tcPr>
                </a:tc>
                <a:tc>
                  <a:txBody>
                    <a:bodyPr/>
                    <a:lstStyle/>
                    <a:p>
                      <a:r>
                        <a:rPr lang="en-US" sz="1800" dirty="0">
                          <a:solidFill>
                            <a:srgbClr val="FF0000"/>
                          </a:solidFill>
                        </a:rPr>
                        <a:t>ID</a:t>
                      </a:r>
                    </a:p>
                  </a:txBody>
                  <a:tcPr marT="45712" marB="45712">
                    <a:solidFill>
                      <a:schemeClr val="accent1"/>
                    </a:solidFill>
                  </a:tcPr>
                </a:tc>
                <a:tc>
                  <a:txBody>
                    <a:bodyPr/>
                    <a:lstStyle/>
                    <a:p>
                      <a:endParaRPr lang="en-US" sz="1800">
                        <a:solidFill>
                          <a:srgbClr val="FF0000"/>
                        </a:solidFill>
                      </a:endParaRPr>
                    </a:p>
                  </a:txBody>
                  <a:tcPr marT="45712" marB="45712">
                    <a:solidFill>
                      <a:schemeClr val="accent1"/>
                    </a:solidFill>
                  </a:tcPr>
                </a:tc>
              </a:tr>
              <a:tr h="372279">
                <a:tc>
                  <a:txBody>
                    <a:bodyPr/>
                    <a:lstStyle/>
                    <a:p>
                      <a:r>
                        <a:rPr lang="en-US" sz="1800" dirty="0">
                          <a:solidFill>
                            <a:schemeClr val="tx1"/>
                          </a:solidFill>
                        </a:rPr>
                        <a:t>Instruction-7</a:t>
                      </a: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c>
                  <a:txBody>
                    <a:bodyPr/>
                    <a:lstStyle/>
                    <a:p>
                      <a:r>
                        <a:rPr lang="en-US" sz="1800" dirty="0">
                          <a:solidFill>
                            <a:srgbClr val="FF0000"/>
                          </a:solidFill>
                        </a:rPr>
                        <a:t>IF</a:t>
                      </a:r>
                    </a:p>
                  </a:txBody>
                  <a:tcPr marT="45712" marB="45712">
                    <a:solidFill>
                      <a:schemeClr val="accent1"/>
                    </a:solidFill>
                  </a:tcPr>
                </a:tc>
                <a:tc>
                  <a:txBody>
                    <a:bodyPr/>
                    <a:lstStyle/>
                    <a:p>
                      <a:endParaRPr lang="en-US" sz="1800" dirty="0">
                        <a:solidFill>
                          <a:srgbClr val="FF0000"/>
                        </a:solidFill>
                      </a:endParaRPr>
                    </a:p>
                  </a:txBody>
                  <a:tcPr marT="45712" marB="45712">
                    <a:solidFill>
                      <a:schemeClr val="accent1"/>
                    </a:solidFill>
                  </a:tcPr>
                </a:tc>
              </a:tr>
            </a:tbl>
          </a:graphicData>
        </a:graphic>
      </p:graphicFrame>
      <p:graphicFrame>
        <p:nvGraphicFramePr>
          <p:cNvPr id="8" name="Table 7"/>
          <p:cNvGraphicFramePr>
            <a:graphicFrameLocks noGrp="1"/>
          </p:cNvGraphicFramePr>
          <p:nvPr>
            <p:extLst/>
          </p:nvPr>
        </p:nvGraphicFramePr>
        <p:xfrm>
          <a:off x="12768" y="5394746"/>
          <a:ext cx="12041857" cy="1303960"/>
        </p:xfrm>
        <a:graphic>
          <a:graphicData uri="http://schemas.openxmlformats.org/drawingml/2006/table">
            <a:tbl>
              <a:tblPr firstRow="1" firstCol="1" bandRow="1">
                <a:tableStyleId>{5C22544A-7EE6-4342-B048-85BDC9FD1C3A}</a:tableStyleId>
              </a:tblPr>
              <a:tblGrid>
                <a:gridCol w="2438636"/>
                <a:gridCol w="568045"/>
                <a:gridCol w="586670"/>
                <a:gridCol w="600638"/>
                <a:gridCol w="814819"/>
                <a:gridCol w="646035"/>
                <a:gridCol w="566881"/>
                <a:gridCol w="583177"/>
                <a:gridCol w="597145"/>
                <a:gridCol w="814819"/>
                <a:gridCol w="640214"/>
                <a:gridCol w="562225"/>
                <a:gridCol w="576193"/>
                <a:gridCol w="588998"/>
                <a:gridCol w="814819"/>
                <a:gridCol w="642543"/>
              </a:tblGrid>
              <a:tr h="325990">
                <a:tc>
                  <a:txBody>
                    <a:bodyPr/>
                    <a:lstStyle/>
                    <a:p>
                      <a:pPr marL="0" marR="0">
                        <a:lnSpc>
                          <a:spcPct val="107000"/>
                        </a:lnSpc>
                        <a:spcBef>
                          <a:spcPts val="0"/>
                        </a:spcBef>
                        <a:spcAft>
                          <a:spcPts val="0"/>
                        </a:spcAft>
                      </a:pPr>
                      <a:r>
                        <a:rPr lang="en-US" sz="1600" dirty="0">
                          <a:solidFill>
                            <a:schemeClr val="tx1"/>
                          </a:solidFill>
                          <a:effectLst/>
                        </a:rPr>
                        <a:t>Instruction/Clock cycles</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chemeClr val="tx1"/>
                          </a:solidFill>
                          <a:effectLst/>
                        </a:rPr>
                        <a:t> </a:t>
                      </a:r>
                      <a:r>
                        <a:rPr lang="en-US" sz="1600" dirty="0" smtClean="0">
                          <a:solidFill>
                            <a:schemeClr val="tx1"/>
                          </a:solidFill>
                          <a:effectLst/>
                        </a:rPr>
                        <a:t>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7</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8</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9</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10</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11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12</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13</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14</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smtClean="0">
                          <a:solidFill>
                            <a:schemeClr val="tx1"/>
                          </a:solidFill>
                          <a:effectLst/>
                        </a:rPr>
                        <a:t>15</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r>
              <a:tr h="325990">
                <a:tc>
                  <a:txBody>
                    <a:bodyPr/>
                    <a:lstStyle/>
                    <a:p>
                      <a:pPr marL="0" marR="0">
                        <a:lnSpc>
                          <a:spcPct val="107000"/>
                        </a:lnSpc>
                        <a:spcBef>
                          <a:spcPts val="0"/>
                        </a:spcBef>
                        <a:spcAft>
                          <a:spcPts val="0"/>
                        </a:spcAft>
                      </a:pPr>
                      <a:r>
                        <a:rPr lang="en-US" sz="1600" dirty="0">
                          <a:solidFill>
                            <a:schemeClr val="tx1"/>
                          </a:solidFill>
                          <a:effectLst/>
                        </a:rPr>
                        <a:t>Instruction-1</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IF</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ID</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EX</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MEM</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WB</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r>
              <a:tr h="325990">
                <a:tc>
                  <a:txBody>
                    <a:bodyPr/>
                    <a:lstStyle/>
                    <a:p>
                      <a:pPr marL="0" marR="0">
                        <a:lnSpc>
                          <a:spcPct val="107000"/>
                        </a:lnSpc>
                        <a:spcBef>
                          <a:spcPts val="0"/>
                        </a:spcBef>
                        <a:spcAft>
                          <a:spcPts val="0"/>
                        </a:spcAft>
                      </a:pPr>
                      <a:r>
                        <a:rPr lang="en-US" sz="1600" dirty="0">
                          <a:solidFill>
                            <a:schemeClr val="tx1"/>
                          </a:solidFill>
                          <a:effectLst/>
                        </a:rPr>
                        <a:t>Instruction-2</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IF</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ID</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EX</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MEM</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WB</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a:solidFill>
                            <a:srgbClr val="FF0000"/>
                          </a:solidFill>
                          <a:effectLst/>
                        </a:rPr>
                        <a:t> </a:t>
                      </a:r>
                      <a:endParaRPr lang="en-US"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r>
              <a:tr h="325990">
                <a:tc>
                  <a:txBody>
                    <a:bodyPr/>
                    <a:lstStyle/>
                    <a:p>
                      <a:pPr marL="0" marR="0">
                        <a:lnSpc>
                          <a:spcPct val="107000"/>
                        </a:lnSpc>
                        <a:spcBef>
                          <a:spcPts val="0"/>
                        </a:spcBef>
                        <a:spcAft>
                          <a:spcPts val="0"/>
                        </a:spcAft>
                      </a:pPr>
                      <a:r>
                        <a:rPr lang="en-US" sz="1600" dirty="0">
                          <a:solidFill>
                            <a:schemeClr val="tx1"/>
                          </a:solidFill>
                          <a:effectLst/>
                        </a:rPr>
                        <a:t>Instruction-3</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 </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IF</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ID</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EX</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MEM</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0" marR="0">
                        <a:lnSpc>
                          <a:spcPct val="107000"/>
                        </a:lnSpc>
                        <a:spcBef>
                          <a:spcPts val="0"/>
                        </a:spcBef>
                        <a:spcAft>
                          <a:spcPts val="0"/>
                        </a:spcAft>
                      </a:pPr>
                      <a:r>
                        <a:rPr lang="en-US" sz="1600" dirty="0">
                          <a:solidFill>
                            <a:srgbClr val="FF0000"/>
                          </a:solidFill>
                          <a:effectLst/>
                        </a:rPr>
                        <a:t>WB</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60000"/>
                        <a:lumOff val="40000"/>
                      </a:schemeClr>
                    </a:solidFill>
                  </a:tcPr>
                </a:tc>
              </a:tr>
            </a:tbl>
          </a:graphicData>
        </a:graphic>
      </p:graphicFrame>
      <p:sp>
        <p:nvSpPr>
          <p:cNvPr id="9" name="Title 1"/>
          <p:cNvSpPr txBox="1">
            <a:spLocks/>
          </p:cNvSpPr>
          <p:nvPr/>
        </p:nvSpPr>
        <p:spPr>
          <a:xfrm>
            <a:off x="7839572" y="4914876"/>
            <a:ext cx="4124901" cy="4076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rgbClr val="FF0000"/>
                </a:solidFill>
              </a:rPr>
              <a:t>Non-pipelined processor </a:t>
            </a:r>
            <a:r>
              <a:rPr lang="en-US" sz="2400" b="1" dirty="0" smtClean="0"/>
              <a:t>(CPI = 5)</a:t>
            </a:r>
            <a:endParaRPr lang="en-US" sz="2400" dirty="0"/>
          </a:p>
        </p:txBody>
      </p:sp>
    </p:spTree>
    <p:extLst>
      <p:ext uri="{BB962C8B-B14F-4D97-AF65-F5344CB8AC3E}">
        <p14:creationId xmlns:p14="http://schemas.microsoft.com/office/powerpoint/2010/main" val="1168630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045" y="120428"/>
            <a:ext cx="10515600" cy="510638"/>
          </a:xfrm>
        </p:spPr>
        <p:txBody>
          <a:bodyPr>
            <a:normAutofit fontScale="90000"/>
          </a:bodyPr>
          <a:lstStyle/>
          <a:p>
            <a:r>
              <a:rPr lang="en-US" dirty="0" smtClean="0"/>
              <a:t>Features of RISC Processors</a:t>
            </a:r>
            <a:endParaRPr lang="en-US" dirty="0"/>
          </a:p>
        </p:txBody>
      </p:sp>
      <p:pic>
        <p:nvPicPr>
          <p:cNvPr id="4" name="Picture 3"/>
          <p:cNvPicPr>
            <a:picLocks noChangeAspect="1"/>
          </p:cNvPicPr>
          <p:nvPr/>
        </p:nvPicPr>
        <p:blipFill>
          <a:blip r:embed="rId2"/>
          <a:stretch>
            <a:fillRect/>
          </a:stretch>
        </p:blipFill>
        <p:spPr>
          <a:xfrm>
            <a:off x="323045" y="924875"/>
            <a:ext cx="7762875" cy="5743575"/>
          </a:xfrm>
          <a:prstGeom prst="rect">
            <a:avLst/>
          </a:prstGeom>
        </p:spPr>
      </p:pic>
    </p:spTree>
    <p:extLst>
      <p:ext uri="{BB962C8B-B14F-4D97-AF65-F5344CB8AC3E}">
        <p14:creationId xmlns:p14="http://schemas.microsoft.com/office/powerpoint/2010/main" val="1443469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132"/>
          <p:cNvSpPr txBox="1">
            <a:spLocks noGrp="1"/>
          </p:cNvSpPr>
          <p:nvPr>
            <p:ph type="title"/>
          </p:nvPr>
        </p:nvSpPr>
        <p:spPr>
          <a:xfrm>
            <a:off x="838200" y="120427"/>
            <a:ext cx="10515600" cy="7295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solidFill>
                  <a:srgbClr val="FF0000"/>
                </a:solidFill>
              </a:rPr>
              <a:t>Instruction Set Architecture</a:t>
            </a:r>
            <a:endParaRPr dirty="0">
              <a:solidFill>
                <a:srgbClr val="FF0000"/>
              </a:solidFill>
            </a:endParaRPr>
          </a:p>
        </p:txBody>
      </p:sp>
      <p:sp>
        <p:nvSpPr>
          <p:cNvPr id="1428" name="Google Shape;1428;p132"/>
          <p:cNvSpPr txBox="1">
            <a:spLocks noGrp="1"/>
          </p:cNvSpPr>
          <p:nvPr>
            <p:ph type="body" idx="1"/>
          </p:nvPr>
        </p:nvSpPr>
        <p:spPr>
          <a:xfrm>
            <a:off x="838200" y="850006"/>
            <a:ext cx="10515600" cy="6007994"/>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How many instructions and types of instructions processors can understand/decode/process/execute</a:t>
            </a:r>
            <a:endParaRPr/>
          </a:p>
          <a:p>
            <a:pPr marL="228600" lvl="0" indent="-228600" algn="l" rtl="0">
              <a:lnSpc>
                <a:spcPct val="90000"/>
              </a:lnSpc>
              <a:spcBef>
                <a:spcPts val="1000"/>
              </a:spcBef>
              <a:spcAft>
                <a:spcPts val="0"/>
              </a:spcAft>
              <a:buClr>
                <a:schemeClr val="dk1"/>
              </a:buClr>
              <a:buSzPts val="2800"/>
              <a:buChar char="•"/>
            </a:pPr>
            <a:r>
              <a:rPr lang="en-US"/>
              <a:t>How to perform any operation: Accumulator based or General?</a:t>
            </a:r>
            <a:endParaRPr/>
          </a:p>
          <a:p>
            <a:pPr marL="228600" lvl="0" indent="-228600" algn="l" rtl="0">
              <a:lnSpc>
                <a:spcPct val="90000"/>
              </a:lnSpc>
              <a:spcBef>
                <a:spcPts val="1000"/>
              </a:spcBef>
              <a:spcAft>
                <a:spcPts val="0"/>
              </a:spcAft>
              <a:buClr>
                <a:schemeClr val="dk1"/>
              </a:buClr>
              <a:buSzPts val="2800"/>
              <a:buChar char="•"/>
            </a:pPr>
            <a:r>
              <a:rPr lang="en-US"/>
              <a:t>Instruction Format? </a:t>
            </a:r>
            <a:endParaRPr/>
          </a:p>
          <a:p>
            <a:pPr marL="228600" lvl="0" indent="-228600" algn="l" rtl="0">
              <a:lnSpc>
                <a:spcPct val="90000"/>
              </a:lnSpc>
              <a:spcBef>
                <a:spcPts val="1000"/>
              </a:spcBef>
              <a:spcAft>
                <a:spcPts val="0"/>
              </a:spcAft>
              <a:buClr>
                <a:schemeClr val="dk1"/>
              </a:buClr>
              <a:buSzPts val="2800"/>
              <a:buChar char="•"/>
            </a:pPr>
            <a:r>
              <a:rPr lang="en-US"/>
              <a:t>Number of binary bits used to form Instructions</a:t>
            </a:r>
            <a:endParaRPr/>
          </a:p>
          <a:p>
            <a:pPr marL="228600" lvl="0" indent="-228600" algn="l" rtl="0">
              <a:lnSpc>
                <a:spcPct val="90000"/>
              </a:lnSpc>
              <a:spcBef>
                <a:spcPts val="1000"/>
              </a:spcBef>
              <a:spcAft>
                <a:spcPts val="0"/>
              </a:spcAft>
              <a:buClr>
                <a:schemeClr val="dk1"/>
              </a:buClr>
              <a:buSzPts val="2800"/>
              <a:buChar char="•"/>
            </a:pPr>
            <a:r>
              <a:rPr lang="en-US"/>
              <a:t>Same number of bits for all instructions or not?</a:t>
            </a:r>
            <a:endParaRPr/>
          </a:p>
          <a:p>
            <a:pPr marL="228600" lvl="0" indent="-228600" algn="l" rtl="0">
              <a:lnSpc>
                <a:spcPct val="90000"/>
              </a:lnSpc>
              <a:spcBef>
                <a:spcPts val="1000"/>
              </a:spcBef>
              <a:spcAft>
                <a:spcPts val="0"/>
              </a:spcAft>
              <a:buClr>
                <a:schemeClr val="dk1"/>
              </a:buClr>
              <a:buSzPts val="2800"/>
              <a:buChar char="•"/>
            </a:pPr>
            <a:r>
              <a:rPr lang="en-US"/>
              <a:t>How arithmetic/logical/data processing/data transfer operations are encoded in instructions</a:t>
            </a:r>
            <a:endParaRPr/>
          </a:p>
          <a:p>
            <a:pPr marL="228600" lvl="0" indent="-228600" algn="l" rtl="0">
              <a:lnSpc>
                <a:spcPct val="90000"/>
              </a:lnSpc>
              <a:spcBef>
                <a:spcPts val="1000"/>
              </a:spcBef>
              <a:spcAft>
                <a:spcPts val="0"/>
              </a:spcAft>
              <a:buClr>
                <a:schemeClr val="dk1"/>
              </a:buClr>
              <a:buSzPts val="2800"/>
              <a:buChar char="•"/>
            </a:pPr>
            <a:r>
              <a:rPr lang="en-US"/>
              <a:t>How data/main memory address/register names are indicated in instructions</a:t>
            </a:r>
            <a:endParaRPr/>
          </a:p>
          <a:p>
            <a:pPr marL="228600" lvl="0" indent="-228600" algn="l" rtl="0">
              <a:lnSpc>
                <a:spcPct val="90000"/>
              </a:lnSpc>
              <a:spcBef>
                <a:spcPts val="1000"/>
              </a:spcBef>
              <a:spcAft>
                <a:spcPts val="0"/>
              </a:spcAft>
              <a:buClr>
                <a:schemeClr val="dk1"/>
              </a:buClr>
              <a:buSzPts val="2800"/>
              <a:buChar char="•"/>
            </a:pPr>
            <a:r>
              <a:rPr lang="en-US"/>
              <a:t>Data types/formats/number of bits used/positive/negative numbers/ranges of numbers etc</a:t>
            </a:r>
            <a:endParaRPr/>
          </a:p>
          <a:p>
            <a:pPr marL="228600" lvl="0" indent="-228600" algn="l" rtl="0">
              <a:lnSpc>
                <a:spcPct val="90000"/>
              </a:lnSpc>
              <a:spcBef>
                <a:spcPts val="1000"/>
              </a:spcBef>
              <a:spcAft>
                <a:spcPts val="0"/>
              </a:spcAft>
              <a:buClr>
                <a:schemeClr val="dk1"/>
              </a:buClr>
              <a:buSzPts val="2800"/>
              <a:buChar char="•"/>
            </a:pPr>
            <a:r>
              <a:rPr lang="en-US"/>
              <a:t>Memory: Address format/addressing scheme/content of each addressable locations etc</a:t>
            </a: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extLst>
      <p:ext uri="{BB962C8B-B14F-4D97-AF65-F5344CB8AC3E}">
        <p14:creationId xmlns:p14="http://schemas.microsoft.com/office/powerpoint/2010/main" val="2854444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72" y="159064"/>
            <a:ext cx="10515600" cy="793974"/>
          </a:xfrm>
        </p:spPr>
        <p:txBody>
          <a:bodyPr/>
          <a:lstStyle/>
          <a:p>
            <a:r>
              <a:rPr lang="en-US" dirty="0" smtClean="0"/>
              <a:t>CISC features</a:t>
            </a:r>
            <a:endParaRPr lang="en-US" dirty="0"/>
          </a:p>
        </p:txBody>
      </p:sp>
      <p:pic>
        <p:nvPicPr>
          <p:cNvPr id="4" name="Picture 3"/>
          <p:cNvPicPr>
            <a:picLocks noChangeAspect="1"/>
          </p:cNvPicPr>
          <p:nvPr/>
        </p:nvPicPr>
        <p:blipFill>
          <a:blip r:embed="rId2"/>
          <a:stretch>
            <a:fillRect/>
          </a:stretch>
        </p:blipFill>
        <p:spPr>
          <a:xfrm>
            <a:off x="245772" y="953038"/>
            <a:ext cx="7915275" cy="5534025"/>
          </a:xfrm>
          <a:prstGeom prst="rect">
            <a:avLst/>
          </a:prstGeom>
        </p:spPr>
      </p:pic>
    </p:spTree>
    <p:extLst>
      <p:ext uri="{BB962C8B-B14F-4D97-AF65-F5344CB8AC3E}">
        <p14:creationId xmlns:p14="http://schemas.microsoft.com/office/powerpoint/2010/main" val="88017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10" y="210579"/>
            <a:ext cx="11237890" cy="626548"/>
          </a:xfrm>
        </p:spPr>
        <p:txBody>
          <a:bodyPr>
            <a:normAutofit fontScale="90000"/>
          </a:bodyPr>
          <a:lstStyle/>
          <a:p>
            <a:r>
              <a:rPr lang="en-US" dirty="0" smtClean="0"/>
              <a:t>RISC vs CISC</a:t>
            </a:r>
            <a:endParaRPr lang="en-US" dirty="0"/>
          </a:p>
        </p:txBody>
      </p:sp>
      <p:sp>
        <p:nvSpPr>
          <p:cNvPr id="3" name="Content Placeholder 2"/>
          <p:cNvSpPr>
            <a:spLocks noGrp="1"/>
          </p:cNvSpPr>
          <p:nvPr>
            <p:ph idx="1"/>
          </p:nvPr>
        </p:nvSpPr>
        <p:spPr>
          <a:xfrm>
            <a:off x="115910" y="1825625"/>
            <a:ext cx="12076089" cy="4351338"/>
          </a:xfrm>
        </p:spPr>
        <p:txBody>
          <a:bodyPr>
            <a:normAutofit/>
          </a:bodyPr>
          <a:lstStyle/>
          <a:p>
            <a:r>
              <a:rPr lang="en-US" dirty="0"/>
              <a:t>The </a:t>
            </a:r>
            <a:r>
              <a:rPr lang="en-US" dirty="0" smtClean="0"/>
              <a:t>formula </a:t>
            </a:r>
            <a:r>
              <a:rPr lang="en-US" dirty="0"/>
              <a:t>for </a:t>
            </a:r>
            <a:r>
              <a:rPr lang="en-US" dirty="0" smtClean="0"/>
              <a:t>processor performance: </a:t>
            </a:r>
          </a:p>
          <a:p>
            <a:pPr marL="0" indent="0">
              <a:buNone/>
            </a:pPr>
            <a:r>
              <a:rPr lang="en-US" sz="2400" i="1" dirty="0" smtClean="0">
                <a:solidFill>
                  <a:srgbClr val="FF0000"/>
                </a:solidFill>
              </a:rPr>
              <a:t>Time/Program </a:t>
            </a:r>
            <a:r>
              <a:rPr lang="en-US" sz="2400" dirty="0">
                <a:solidFill>
                  <a:srgbClr val="FF0000"/>
                </a:solidFill>
              </a:rPr>
              <a:t>= </a:t>
            </a:r>
            <a:r>
              <a:rPr lang="en-US" sz="2400" i="1" dirty="0">
                <a:solidFill>
                  <a:srgbClr val="7030A0"/>
                </a:solidFill>
              </a:rPr>
              <a:t>Instructions </a:t>
            </a:r>
            <a:r>
              <a:rPr lang="en-US" sz="2400" dirty="0" smtClean="0">
                <a:solidFill>
                  <a:srgbClr val="7030A0"/>
                </a:solidFill>
              </a:rPr>
              <a:t>/</a:t>
            </a:r>
            <a:r>
              <a:rPr lang="en-US" sz="2400" i="1" dirty="0" smtClean="0">
                <a:solidFill>
                  <a:srgbClr val="7030A0"/>
                </a:solidFill>
              </a:rPr>
              <a:t>Program </a:t>
            </a:r>
            <a:r>
              <a:rPr lang="en-US" sz="2400" dirty="0">
                <a:solidFill>
                  <a:srgbClr val="FF0000"/>
                </a:solidFill>
              </a:rPr>
              <a:t>× (</a:t>
            </a:r>
            <a:r>
              <a:rPr lang="en-US" sz="2400" i="1" dirty="0">
                <a:solidFill>
                  <a:srgbClr val="FF0000"/>
                </a:solidFill>
              </a:rPr>
              <a:t>Clock cycles</a:t>
            </a:r>
            <a:r>
              <a:rPr lang="en-US" sz="2400" dirty="0">
                <a:solidFill>
                  <a:srgbClr val="FF0000"/>
                </a:solidFill>
              </a:rPr>
              <a:t>) </a:t>
            </a:r>
            <a:r>
              <a:rPr lang="en-US" sz="2400" dirty="0" smtClean="0">
                <a:solidFill>
                  <a:srgbClr val="FF0000"/>
                </a:solidFill>
              </a:rPr>
              <a:t>/</a:t>
            </a:r>
            <a:r>
              <a:rPr lang="en-US" sz="2400" i="1" dirty="0" smtClean="0">
                <a:solidFill>
                  <a:srgbClr val="FF0000"/>
                </a:solidFill>
              </a:rPr>
              <a:t>Instruction </a:t>
            </a:r>
            <a:r>
              <a:rPr lang="en-US" sz="2400" dirty="0">
                <a:solidFill>
                  <a:srgbClr val="FF0000"/>
                </a:solidFill>
              </a:rPr>
              <a:t>× </a:t>
            </a:r>
            <a:r>
              <a:rPr lang="en-US" sz="2400" i="1" dirty="0" smtClean="0"/>
              <a:t>Time</a:t>
            </a:r>
            <a:r>
              <a:rPr lang="en-US" sz="2400" dirty="0" smtClean="0"/>
              <a:t>/ </a:t>
            </a:r>
            <a:r>
              <a:rPr lang="en-US" sz="2400" dirty="0"/>
              <a:t>(</a:t>
            </a:r>
            <a:r>
              <a:rPr lang="en-US" sz="2400" i="1" dirty="0"/>
              <a:t>Clock cycle</a:t>
            </a:r>
            <a:r>
              <a:rPr lang="en-US" sz="2400" dirty="0" smtClean="0"/>
              <a:t>)</a:t>
            </a:r>
          </a:p>
          <a:p>
            <a:pPr marL="0" indent="0">
              <a:buNone/>
            </a:pPr>
            <a:endParaRPr lang="en-US" sz="2400" dirty="0"/>
          </a:p>
          <a:p>
            <a:pPr algn="just"/>
            <a:r>
              <a:rPr lang="en-US" dirty="0"/>
              <a:t>DEC engineers later </a:t>
            </a:r>
            <a:r>
              <a:rPr lang="en-US" dirty="0" smtClean="0"/>
              <a:t>showed that the </a:t>
            </a:r>
            <a:r>
              <a:rPr lang="en-US" dirty="0"/>
              <a:t>more complicated CISC ISA </a:t>
            </a:r>
            <a:r>
              <a:rPr lang="en-US" dirty="0" smtClean="0"/>
              <a:t>executed about </a:t>
            </a:r>
            <a:r>
              <a:rPr lang="en-US" dirty="0"/>
              <a:t>75% of the number </a:t>
            </a:r>
            <a:r>
              <a:rPr lang="en-US" dirty="0" smtClean="0"/>
              <a:t>instructions per </a:t>
            </a:r>
            <a:r>
              <a:rPr lang="en-US" dirty="0"/>
              <a:t>program as RISC (the </a:t>
            </a:r>
            <a:r>
              <a:rPr lang="en-US" dirty="0" smtClean="0"/>
              <a:t>first term</a:t>
            </a:r>
            <a:r>
              <a:rPr lang="en-US" dirty="0"/>
              <a:t>), but in a similar technology </a:t>
            </a:r>
            <a:r>
              <a:rPr lang="en-US" dirty="0" smtClean="0"/>
              <a:t>CISC executed </a:t>
            </a:r>
            <a:r>
              <a:rPr lang="en-US" dirty="0"/>
              <a:t>about five to six more </a:t>
            </a:r>
            <a:r>
              <a:rPr lang="en-US" dirty="0" smtClean="0"/>
              <a:t>clock cycles </a:t>
            </a:r>
            <a:r>
              <a:rPr lang="en-US" dirty="0"/>
              <a:t>per instruction (the </a:t>
            </a:r>
            <a:r>
              <a:rPr lang="en-US" dirty="0" smtClean="0"/>
              <a:t>second term</a:t>
            </a:r>
            <a:r>
              <a:rPr lang="en-US" dirty="0"/>
              <a:t>), making RISC </a:t>
            </a:r>
            <a:r>
              <a:rPr lang="en-US" dirty="0" smtClean="0"/>
              <a:t>microprocessors approximately </a:t>
            </a:r>
            <a:r>
              <a:rPr lang="en-US" dirty="0"/>
              <a:t>4× faster.</a:t>
            </a:r>
          </a:p>
        </p:txBody>
      </p:sp>
    </p:spTree>
    <p:extLst>
      <p:ext uri="{BB962C8B-B14F-4D97-AF65-F5344CB8AC3E}">
        <p14:creationId xmlns:p14="http://schemas.microsoft.com/office/powerpoint/2010/main" val="1440589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697" y="93883"/>
            <a:ext cx="10515600" cy="541735"/>
          </a:xfrm>
        </p:spPr>
        <p:txBody>
          <a:bodyPr>
            <a:normAutofit fontScale="90000"/>
          </a:bodyPr>
          <a:lstStyle/>
          <a:p>
            <a:r>
              <a:rPr lang="en-US" b="1" dirty="0" smtClean="0"/>
              <a:t>RISC Pipelines</a:t>
            </a:r>
            <a:endParaRPr lang="en-US" dirty="0"/>
          </a:p>
        </p:txBody>
      </p:sp>
      <p:sp>
        <p:nvSpPr>
          <p:cNvPr id="3" name="Content Placeholder 2"/>
          <p:cNvSpPr>
            <a:spLocks noGrp="1"/>
          </p:cNvSpPr>
          <p:nvPr>
            <p:ph idx="1"/>
          </p:nvPr>
        </p:nvSpPr>
        <p:spPr>
          <a:xfrm>
            <a:off x="218941" y="811369"/>
            <a:ext cx="11835684" cy="5782614"/>
          </a:xfrm>
        </p:spPr>
        <p:txBody>
          <a:bodyPr>
            <a:normAutofit fontScale="85000" lnSpcReduction="20000"/>
          </a:bodyPr>
          <a:lstStyle/>
          <a:p>
            <a:pPr marL="0" indent="0" algn="just">
              <a:buNone/>
            </a:pPr>
            <a:r>
              <a:rPr lang="en-US" dirty="0" smtClean="0"/>
              <a:t>A </a:t>
            </a:r>
            <a:r>
              <a:rPr lang="en-US" dirty="0"/>
              <a:t>RISC processor pipeline operates in much the same way, although the stages in the pipeline are different. While different processors have different numbers of steps, they are basically variations of these five, used in the MIPS R3000 processor:</a:t>
            </a:r>
          </a:p>
          <a:p>
            <a:r>
              <a:rPr lang="en-US" dirty="0"/>
              <a:t>fetch instructions from memory</a:t>
            </a:r>
          </a:p>
          <a:p>
            <a:r>
              <a:rPr lang="en-US" dirty="0"/>
              <a:t>read registers and decode the instruction</a:t>
            </a:r>
          </a:p>
          <a:p>
            <a:r>
              <a:rPr lang="en-US" dirty="0"/>
              <a:t>execute the instruction or calculate an address</a:t>
            </a:r>
          </a:p>
          <a:p>
            <a:r>
              <a:rPr lang="en-US" dirty="0"/>
              <a:t>access an operand in data memory</a:t>
            </a:r>
          </a:p>
          <a:p>
            <a:r>
              <a:rPr lang="en-US" dirty="0"/>
              <a:t>write the result into a register</a:t>
            </a:r>
          </a:p>
          <a:p>
            <a:pPr marL="0" indent="0" algn="just">
              <a:buNone/>
            </a:pPr>
            <a:endParaRPr lang="en-US" dirty="0" smtClean="0"/>
          </a:p>
          <a:p>
            <a:pPr marL="0" indent="0" algn="just">
              <a:buNone/>
            </a:pPr>
            <a:r>
              <a:rPr lang="en-US" dirty="0" smtClean="0"/>
              <a:t>If </a:t>
            </a:r>
            <a:r>
              <a:rPr lang="en-US" dirty="0"/>
              <a:t>you glance back at the diagram of the laundry pipeline, you'll notice that although the washer finishes in half an hour, the dryer takes an extra ten minutes, and thus the wet clothes must wait ten minutes for the dryer to free up. Thus, the length of the pipeline is dependent on the length of the longest step. Because RISC instructions are simpler than those used in pre-RISC processors (now called CISC, or Complex Instruction Set Computer), they are more conducive to pipelining. While CISC instructions varied in length, RISC instructions are all the same length and can be fetched in a single operation. Ideally, each of the stages in a RISC processor pipeline should take 1 clock cycle so that the processor finishes an instruction each clock cycle and averages one cycle per instruction (CPI).</a:t>
            </a:r>
          </a:p>
          <a:p>
            <a:endParaRPr lang="en-US" dirty="0"/>
          </a:p>
        </p:txBody>
      </p:sp>
    </p:spTree>
    <p:extLst>
      <p:ext uri="{BB962C8B-B14F-4D97-AF65-F5344CB8AC3E}">
        <p14:creationId xmlns:p14="http://schemas.microsoft.com/office/powerpoint/2010/main" val="2909146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427"/>
            <a:ext cx="10515600" cy="652306"/>
          </a:xfrm>
        </p:spPr>
        <p:txBody>
          <a:bodyPr>
            <a:normAutofit fontScale="90000"/>
          </a:bodyPr>
          <a:lstStyle/>
          <a:p>
            <a:r>
              <a:rPr lang="en-US" b="1" dirty="0" smtClean="0"/>
              <a:t>Pipeline Problems</a:t>
            </a:r>
            <a:endParaRPr lang="en-US" dirty="0"/>
          </a:p>
        </p:txBody>
      </p:sp>
      <p:sp>
        <p:nvSpPr>
          <p:cNvPr id="3" name="Content Placeholder 2"/>
          <p:cNvSpPr>
            <a:spLocks noGrp="1"/>
          </p:cNvSpPr>
          <p:nvPr>
            <p:ph idx="1"/>
          </p:nvPr>
        </p:nvSpPr>
        <p:spPr>
          <a:xfrm>
            <a:off x="296213" y="1561170"/>
            <a:ext cx="11719775" cy="4904023"/>
          </a:xfrm>
        </p:spPr>
        <p:txBody>
          <a:bodyPr/>
          <a:lstStyle/>
          <a:p>
            <a:pPr marL="0" indent="0" algn="just">
              <a:buNone/>
            </a:pPr>
            <a:r>
              <a:rPr lang="en-US" dirty="0" smtClean="0"/>
              <a:t>In </a:t>
            </a:r>
            <a:r>
              <a:rPr lang="en-US" dirty="0"/>
              <a:t>practice, however, RISC processors operate at more than one cycle per instruction. The processor might occasionally stall a </a:t>
            </a:r>
            <a:r>
              <a:rPr lang="en-US" dirty="0" smtClean="0"/>
              <a:t>result </a:t>
            </a:r>
            <a:r>
              <a:rPr lang="en-US" dirty="0"/>
              <a:t>of data dependencies and branch instructions</a:t>
            </a:r>
            <a:r>
              <a:rPr lang="en-US" dirty="0" smtClean="0"/>
              <a:t>.</a:t>
            </a:r>
          </a:p>
          <a:p>
            <a:pPr marL="0" indent="0" algn="just">
              <a:buNone/>
            </a:pPr>
            <a:endParaRPr lang="en-US" dirty="0"/>
          </a:p>
          <a:p>
            <a:pPr algn="just"/>
            <a:r>
              <a:rPr lang="en-US" dirty="0"/>
              <a:t>A data dependency occurs when an instruction depends on the results of a previous instruction. A particular instruction might need data in a register which has not yet been stored since that is the job of a </a:t>
            </a:r>
            <a:r>
              <a:rPr lang="en-US" dirty="0" smtClean="0"/>
              <a:t>preceding </a:t>
            </a:r>
            <a:r>
              <a:rPr lang="en-US" dirty="0"/>
              <a:t>instruction which has not yet reached that step in the pipeline</a:t>
            </a:r>
            <a:r>
              <a:rPr lang="en-US" dirty="0" smtClean="0"/>
              <a:t>.</a:t>
            </a:r>
          </a:p>
        </p:txBody>
      </p:sp>
    </p:spTree>
    <p:extLst>
      <p:ext uri="{BB962C8B-B14F-4D97-AF65-F5344CB8AC3E}">
        <p14:creationId xmlns:p14="http://schemas.microsoft.com/office/powerpoint/2010/main" val="2586823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819" y="244699"/>
            <a:ext cx="11784169" cy="6387921"/>
          </a:xfrm>
        </p:spPr>
        <p:txBody>
          <a:bodyPr>
            <a:normAutofit lnSpcReduction="10000"/>
          </a:bodyPr>
          <a:lstStyle/>
          <a:p>
            <a:pPr marL="0" indent="0" algn="just">
              <a:buNone/>
            </a:pPr>
            <a:r>
              <a:rPr lang="en-US" dirty="0" smtClean="0"/>
              <a:t>For example:</a:t>
            </a:r>
          </a:p>
          <a:p>
            <a:pPr marL="0" indent="0" algn="just">
              <a:buNone/>
            </a:pPr>
            <a:r>
              <a:rPr lang="en-US" dirty="0" smtClean="0">
                <a:solidFill>
                  <a:srgbClr val="FF0000"/>
                </a:solidFill>
              </a:rPr>
              <a:t>add $r3, $r2, $r1</a:t>
            </a:r>
          </a:p>
          <a:p>
            <a:pPr marL="0" indent="0" algn="just">
              <a:buNone/>
            </a:pPr>
            <a:r>
              <a:rPr lang="en-US" dirty="0" smtClean="0">
                <a:solidFill>
                  <a:srgbClr val="FF0000"/>
                </a:solidFill>
              </a:rPr>
              <a:t>add $r5, $r4, $r3</a:t>
            </a:r>
          </a:p>
          <a:p>
            <a:pPr marL="0" indent="0" algn="just">
              <a:buNone/>
            </a:pPr>
            <a:r>
              <a:rPr lang="en-US" dirty="0" smtClean="0"/>
              <a:t>In </a:t>
            </a:r>
            <a:r>
              <a:rPr lang="en-US" dirty="0"/>
              <a:t>this example, the first instruction tells the processor to add the contents of registers r1 and r2 and store the result in register r3. </a:t>
            </a:r>
            <a:endParaRPr lang="en-US" dirty="0" smtClean="0"/>
          </a:p>
          <a:p>
            <a:pPr marL="0" indent="0" algn="just">
              <a:buNone/>
            </a:pPr>
            <a:r>
              <a:rPr lang="en-US" dirty="0" smtClean="0"/>
              <a:t>The </a:t>
            </a:r>
            <a:r>
              <a:rPr lang="en-US" dirty="0"/>
              <a:t>second instructs it to add r3 and r4 and store the sum in r5. We place this set of instructions in a pipeline. When the second instruction is in the second stage, the processor will be attempting to read r3 and r4 from the registers. Remember, though, that the first instruction is just one step ahead of the second, so the contents of r1 and r2 are being added, but the result has not yet been written into register r3. The second instruction therefore cannot read from the register r3 because it hasn't been written yet and must wait until the data it needs is stored. Consequently, the pipeline is stalled and a number of empty instructions (known as </a:t>
            </a:r>
            <a:r>
              <a:rPr lang="en-US" i="1" dirty="0"/>
              <a:t>bubbles</a:t>
            </a:r>
            <a:r>
              <a:rPr lang="en-US" dirty="0"/>
              <a:t> go into the pipeline. Data dependency affects long pipelines more than shorter ones since it takes a longer period of time for an instruction to reach the final register-writing stage of a long pipeline.</a:t>
            </a:r>
          </a:p>
        </p:txBody>
      </p:sp>
    </p:spTree>
    <p:extLst>
      <p:ext uri="{BB962C8B-B14F-4D97-AF65-F5344CB8AC3E}">
        <p14:creationId xmlns:p14="http://schemas.microsoft.com/office/powerpoint/2010/main" val="3020724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426"/>
            <a:ext cx="10515600" cy="703821"/>
          </a:xfrm>
        </p:spPr>
        <p:txBody>
          <a:bodyPr/>
          <a:lstStyle/>
          <a:p>
            <a:r>
              <a:rPr lang="en-US" dirty="0" smtClean="0"/>
              <a:t>data dependency</a:t>
            </a:r>
            <a:endParaRPr lang="en-US" dirty="0"/>
          </a:p>
        </p:txBody>
      </p:sp>
      <p:sp>
        <p:nvSpPr>
          <p:cNvPr id="3" name="Content Placeholder 2"/>
          <p:cNvSpPr>
            <a:spLocks noGrp="1"/>
          </p:cNvSpPr>
          <p:nvPr>
            <p:ph idx="1"/>
          </p:nvPr>
        </p:nvSpPr>
        <p:spPr>
          <a:xfrm>
            <a:off x="321971" y="927279"/>
            <a:ext cx="11642501" cy="5249684"/>
          </a:xfrm>
        </p:spPr>
        <p:txBody>
          <a:bodyPr/>
          <a:lstStyle/>
          <a:p>
            <a:pPr algn="just"/>
            <a:r>
              <a:rPr lang="en-US" dirty="0"/>
              <a:t>MIPS' solution to this problem is code reordering. If, as in the example above, the following instructions have nothing to do with the first two, the code could be rearranged so that those instructions are executed in between the two dependent instructions and the pipeline could flow efficiently. The task of code reordering is generally left to the compiler, which recognizes data dependencies and attempts to minimize performance stalls.</a:t>
            </a:r>
          </a:p>
        </p:txBody>
      </p:sp>
    </p:spTree>
    <p:extLst>
      <p:ext uri="{BB962C8B-B14F-4D97-AF65-F5344CB8AC3E}">
        <p14:creationId xmlns:p14="http://schemas.microsoft.com/office/powerpoint/2010/main" val="172336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427"/>
            <a:ext cx="10515600" cy="600790"/>
          </a:xfrm>
        </p:spPr>
        <p:txBody>
          <a:bodyPr>
            <a:normAutofit fontScale="90000"/>
          </a:bodyPr>
          <a:lstStyle/>
          <a:p>
            <a:r>
              <a:rPr lang="en-US" dirty="0" smtClean="0"/>
              <a:t>Branch instructions</a:t>
            </a:r>
            <a:endParaRPr lang="en-US" dirty="0"/>
          </a:p>
        </p:txBody>
      </p:sp>
      <p:sp>
        <p:nvSpPr>
          <p:cNvPr id="3" name="Content Placeholder 2"/>
          <p:cNvSpPr>
            <a:spLocks noGrp="1"/>
          </p:cNvSpPr>
          <p:nvPr>
            <p:ph idx="1"/>
          </p:nvPr>
        </p:nvSpPr>
        <p:spPr>
          <a:xfrm>
            <a:off x="255431" y="721216"/>
            <a:ext cx="11681138" cy="5975797"/>
          </a:xfrm>
        </p:spPr>
        <p:txBody>
          <a:bodyPr>
            <a:normAutofit lnSpcReduction="10000"/>
          </a:bodyPr>
          <a:lstStyle/>
          <a:p>
            <a:pPr algn="just"/>
            <a:r>
              <a:rPr lang="en-US" dirty="0"/>
              <a:t>Branch instructions are those that tell the processor to make a decision about what the next instruction to be executed should be based on the results of another instruction. Branch instructions can be troublesome in a pipeline if a branch is conditional on the results of an instruction which has not yet finished its path </a:t>
            </a:r>
            <a:r>
              <a:rPr lang="en-US" dirty="0" smtClean="0"/>
              <a:t>through </a:t>
            </a:r>
            <a:r>
              <a:rPr lang="en-US" dirty="0"/>
              <a:t>the pipeline</a:t>
            </a:r>
            <a:r>
              <a:rPr lang="en-US" dirty="0" smtClean="0"/>
              <a:t>.</a:t>
            </a:r>
          </a:p>
          <a:p>
            <a:pPr marL="0" indent="0" algn="just">
              <a:buNone/>
            </a:pPr>
            <a:r>
              <a:rPr lang="en-US" dirty="0" smtClean="0">
                <a:solidFill>
                  <a:srgbClr val="FF0000"/>
                </a:solidFill>
              </a:rPr>
              <a:t>Loop: </a:t>
            </a:r>
            <a:r>
              <a:rPr lang="en-US" dirty="0" smtClean="0"/>
              <a:t>add $r3, $r2, $r1</a:t>
            </a:r>
          </a:p>
          <a:p>
            <a:pPr marL="0" indent="0" algn="just">
              <a:buNone/>
            </a:pPr>
            <a:r>
              <a:rPr lang="en-US" dirty="0" smtClean="0">
                <a:solidFill>
                  <a:srgbClr val="FF0000"/>
                </a:solidFill>
              </a:rPr>
              <a:t>           </a:t>
            </a:r>
            <a:r>
              <a:rPr lang="en-US" dirty="0" smtClean="0"/>
              <a:t>sub $r6, $r5, $r4</a:t>
            </a:r>
          </a:p>
          <a:p>
            <a:pPr marL="0" indent="0" algn="just">
              <a:buNone/>
            </a:pPr>
            <a:r>
              <a:rPr lang="en-US" dirty="0" smtClean="0"/>
              <a:t>           </a:t>
            </a:r>
            <a:r>
              <a:rPr lang="en-US" dirty="0" err="1" smtClean="0"/>
              <a:t>beq</a:t>
            </a:r>
            <a:r>
              <a:rPr lang="en-US" dirty="0" smtClean="0"/>
              <a:t> $r3, $r6, loop</a:t>
            </a:r>
            <a:endParaRPr lang="en-US" dirty="0"/>
          </a:p>
          <a:p>
            <a:pPr marL="0" indent="0" algn="just">
              <a:buNone/>
            </a:pPr>
            <a:r>
              <a:rPr lang="en-US" dirty="0"/>
              <a:t>The example above instructs the processor to add r1 and r2 and put the result in r3, then subtract r4 from r5, storing the difference in r6. In the third instruction, </a:t>
            </a:r>
            <a:r>
              <a:rPr lang="en-US" dirty="0" err="1"/>
              <a:t>beq</a:t>
            </a:r>
            <a:r>
              <a:rPr lang="en-US" dirty="0"/>
              <a:t> stands for branch if equal. If the contents of r3 and r6 are equal, the processor should execute the instruction labeled "Loop." Otherwise, it should continue to the next instruction. In this example, the processor cannot make a decision about which branch to take because neither the value of r3 or r6 have been written into the registers yet.</a:t>
            </a:r>
            <a:endParaRPr lang="en-US" dirty="0" smtClean="0">
              <a:solidFill>
                <a:srgbClr val="FF0000"/>
              </a:solidFill>
            </a:endParaRPr>
          </a:p>
        </p:txBody>
      </p:sp>
    </p:spTree>
    <p:extLst>
      <p:ext uri="{BB962C8B-B14F-4D97-AF65-F5344CB8AC3E}">
        <p14:creationId xmlns:p14="http://schemas.microsoft.com/office/powerpoint/2010/main" val="2330921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820" y="334851"/>
            <a:ext cx="11797048" cy="6400800"/>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processor could stall, but a more sophisticated method of dealing with branch instructions is branch prediction. The processor makes a guess about which path to take - if the guess is wrong, anything written into the registers must be cleared, and the pipeline must be started again with the correct instruction. Some methods of branch prediction depend on stereotypical behavior. Branches pointing backward are taken about 90% of the time since backward-pointing branches are often found at the bottom of loops. On the other hand, branches pointing forward, are only taken approximately 50% of the time. Thus, it would be logical for processors to always follow the branch when it points backward, but not when it points forward. Other methods of branch prediction are less static: processors that use dynamic prediction keep a history for each branch and uses it to predict future branches. These processors are correct in their predictions 90% of the time.</a:t>
            </a:r>
          </a:p>
          <a:p>
            <a:pPr algn="just"/>
            <a:r>
              <a:rPr lang="en-US" dirty="0">
                <a:latin typeface="Times New Roman" panose="02020603050405020304" pitchFamily="18" charset="0"/>
                <a:cs typeface="Times New Roman" panose="02020603050405020304" pitchFamily="18" charset="0"/>
              </a:rPr>
              <a:t>Still other processors forgo the entire branch prediction ordeal. The RISC System/6000 fetches and starts decoding instructions from both sides of the branch. When it determines which branch should be followed, it then sends the correct instructions down the pipeline to be executed.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15232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330557" y="711386"/>
          <a:ext cx="11320530" cy="4480560"/>
        </p:xfrm>
        <a:graphic>
          <a:graphicData uri="http://schemas.openxmlformats.org/drawingml/2006/table">
            <a:tbl>
              <a:tblPr/>
              <a:tblGrid>
                <a:gridCol w="5660265"/>
                <a:gridCol w="5660265"/>
              </a:tblGrid>
              <a:tr h="0">
                <a:tc>
                  <a:txBody>
                    <a:bodyPr/>
                    <a:lstStyle/>
                    <a:p>
                      <a:pPr algn="ctr"/>
                      <a:r>
                        <a:rPr lang="en-US" b="1" dirty="0">
                          <a:latin typeface="Verdana,Arial"/>
                        </a:rPr>
                        <a:t>CISC</a:t>
                      </a:r>
                      <a:r>
                        <a:rPr lang="en-US" dirty="0"/>
                        <a:t> </a:t>
                      </a:r>
                    </a:p>
                  </a:txBody>
                  <a:tcPr anchor="ctr">
                    <a:lnL>
                      <a:noFill/>
                    </a:lnL>
                    <a:lnR>
                      <a:noFill/>
                    </a:lnR>
                    <a:lnT>
                      <a:noFill/>
                    </a:lnT>
                    <a:lnB>
                      <a:noFill/>
                    </a:lnB>
                    <a:solidFill>
                      <a:schemeClr val="bg1"/>
                    </a:solidFill>
                  </a:tcPr>
                </a:tc>
                <a:tc>
                  <a:txBody>
                    <a:bodyPr/>
                    <a:lstStyle/>
                    <a:p>
                      <a:pPr algn="ctr"/>
                      <a:r>
                        <a:rPr lang="en-US" b="1">
                          <a:latin typeface="Verdana,Arial"/>
                        </a:rPr>
                        <a:t>RISC</a:t>
                      </a:r>
                      <a:r>
                        <a:rPr lang="en-US"/>
                        <a:t> </a:t>
                      </a:r>
                    </a:p>
                  </a:txBody>
                  <a:tcPr anchor="ctr">
                    <a:lnL>
                      <a:noFill/>
                    </a:lnL>
                    <a:lnR>
                      <a:noFill/>
                    </a:lnR>
                    <a:lnT>
                      <a:noFill/>
                    </a:lnT>
                    <a:lnB>
                      <a:noFill/>
                    </a:lnB>
                    <a:solidFill>
                      <a:schemeClr val="bg1"/>
                    </a:solidFill>
                  </a:tcPr>
                </a:tc>
              </a:tr>
              <a:tr h="0">
                <a:tc>
                  <a:txBody>
                    <a:bodyPr/>
                    <a:lstStyle/>
                    <a:p>
                      <a:pPr algn="l"/>
                      <a:r>
                        <a:rPr lang="en-US" sz="2400" dirty="0">
                          <a:latin typeface="Verdana,Arial"/>
                        </a:rPr>
                        <a:t>Emphasis on hardware</a:t>
                      </a:r>
                      <a:r>
                        <a:rPr lang="en-US" sz="2400" dirty="0"/>
                        <a:t> </a:t>
                      </a:r>
                    </a:p>
                  </a:txBody>
                  <a:tcPr anchor="ctr">
                    <a:lnL>
                      <a:noFill/>
                    </a:lnL>
                    <a:lnR>
                      <a:noFill/>
                    </a:lnR>
                    <a:lnT>
                      <a:noFill/>
                    </a:lnT>
                    <a:lnB>
                      <a:noFill/>
                    </a:lnB>
                    <a:solidFill>
                      <a:schemeClr val="bg1"/>
                    </a:solidFill>
                  </a:tcPr>
                </a:tc>
                <a:tc>
                  <a:txBody>
                    <a:bodyPr/>
                    <a:lstStyle/>
                    <a:p>
                      <a:pPr algn="l"/>
                      <a:r>
                        <a:rPr lang="en-US" sz="2400">
                          <a:latin typeface="Verdana,Arial"/>
                        </a:rPr>
                        <a:t>Emphasis on software</a:t>
                      </a:r>
                      <a:r>
                        <a:rPr lang="en-US" sz="2400"/>
                        <a:t> </a:t>
                      </a:r>
                    </a:p>
                  </a:txBody>
                  <a:tcPr anchor="ctr">
                    <a:lnL>
                      <a:noFill/>
                    </a:lnL>
                    <a:lnR>
                      <a:noFill/>
                    </a:lnR>
                    <a:lnT>
                      <a:noFill/>
                    </a:lnT>
                    <a:lnB>
                      <a:noFill/>
                    </a:lnB>
                    <a:solidFill>
                      <a:schemeClr val="bg1"/>
                    </a:solidFill>
                  </a:tcPr>
                </a:tc>
              </a:tr>
              <a:tr h="0">
                <a:tc>
                  <a:txBody>
                    <a:bodyPr/>
                    <a:lstStyle/>
                    <a:p>
                      <a:pPr algn="l"/>
                      <a:r>
                        <a:rPr lang="en-US" sz="2400" dirty="0">
                          <a:latin typeface="Verdana,Arial"/>
                        </a:rPr>
                        <a:t>Includes multi-clock</a:t>
                      </a:r>
                      <a:br>
                        <a:rPr lang="en-US" sz="2400" dirty="0">
                          <a:latin typeface="Verdana,Arial"/>
                        </a:rPr>
                      </a:br>
                      <a:r>
                        <a:rPr lang="en-US" sz="2400" dirty="0">
                          <a:latin typeface="Verdana,Arial"/>
                        </a:rPr>
                        <a:t>complex instructions</a:t>
                      </a:r>
                      <a:r>
                        <a:rPr lang="en-US" sz="2400" dirty="0"/>
                        <a:t> </a:t>
                      </a:r>
                    </a:p>
                  </a:txBody>
                  <a:tcPr anchor="ctr">
                    <a:lnL>
                      <a:noFill/>
                    </a:lnL>
                    <a:lnR>
                      <a:noFill/>
                    </a:lnR>
                    <a:lnT>
                      <a:noFill/>
                    </a:lnT>
                    <a:lnB>
                      <a:noFill/>
                    </a:lnB>
                    <a:solidFill>
                      <a:schemeClr val="bg1"/>
                    </a:solidFill>
                  </a:tcPr>
                </a:tc>
                <a:tc>
                  <a:txBody>
                    <a:bodyPr/>
                    <a:lstStyle/>
                    <a:p>
                      <a:pPr algn="l"/>
                      <a:r>
                        <a:rPr lang="en-US" sz="2400">
                          <a:latin typeface="Verdana,Arial"/>
                        </a:rPr>
                        <a:t>Single-clock,</a:t>
                      </a:r>
                      <a:br>
                        <a:rPr lang="en-US" sz="2400">
                          <a:latin typeface="Verdana,Arial"/>
                        </a:rPr>
                      </a:br>
                      <a:r>
                        <a:rPr lang="en-US" sz="2400">
                          <a:latin typeface="Verdana,Arial"/>
                        </a:rPr>
                        <a:t>reduced instruction only</a:t>
                      </a:r>
                      <a:r>
                        <a:rPr lang="en-US" sz="2400"/>
                        <a:t> </a:t>
                      </a:r>
                    </a:p>
                  </a:txBody>
                  <a:tcPr anchor="ctr">
                    <a:lnL>
                      <a:noFill/>
                    </a:lnL>
                    <a:lnR>
                      <a:noFill/>
                    </a:lnR>
                    <a:lnT>
                      <a:noFill/>
                    </a:lnT>
                    <a:lnB>
                      <a:noFill/>
                    </a:lnB>
                    <a:solidFill>
                      <a:schemeClr val="bg1"/>
                    </a:solidFill>
                  </a:tcPr>
                </a:tc>
              </a:tr>
              <a:tr h="0">
                <a:tc>
                  <a:txBody>
                    <a:bodyPr/>
                    <a:lstStyle/>
                    <a:p>
                      <a:pPr algn="l"/>
                      <a:r>
                        <a:rPr lang="en-US" sz="2400" dirty="0">
                          <a:latin typeface="Verdana,Arial"/>
                        </a:rPr>
                        <a:t>Memory-to-memory:</a:t>
                      </a:r>
                      <a:br>
                        <a:rPr lang="en-US" sz="2400" dirty="0">
                          <a:latin typeface="Verdana,Arial"/>
                        </a:rPr>
                      </a:br>
                      <a:r>
                        <a:rPr lang="en-US" sz="2400" dirty="0">
                          <a:latin typeface="Verdana,Arial"/>
                        </a:rPr>
                        <a:t>"LOAD" and "STORE"</a:t>
                      </a:r>
                      <a:br>
                        <a:rPr lang="en-US" sz="2400" dirty="0">
                          <a:latin typeface="Verdana,Arial"/>
                        </a:rPr>
                      </a:br>
                      <a:r>
                        <a:rPr lang="en-US" sz="2400" dirty="0">
                          <a:latin typeface="Verdana,Arial"/>
                        </a:rPr>
                        <a:t>incorporated in instructions</a:t>
                      </a:r>
                      <a:r>
                        <a:rPr lang="en-US" sz="2400" dirty="0"/>
                        <a:t> </a:t>
                      </a:r>
                    </a:p>
                  </a:txBody>
                  <a:tcPr anchor="ctr">
                    <a:lnL>
                      <a:noFill/>
                    </a:lnL>
                    <a:lnR>
                      <a:noFill/>
                    </a:lnR>
                    <a:lnT>
                      <a:noFill/>
                    </a:lnT>
                    <a:lnB>
                      <a:noFill/>
                    </a:lnB>
                    <a:solidFill>
                      <a:schemeClr val="bg1"/>
                    </a:solidFill>
                  </a:tcPr>
                </a:tc>
                <a:tc>
                  <a:txBody>
                    <a:bodyPr/>
                    <a:lstStyle/>
                    <a:p>
                      <a:pPr algn="l"/>
                      <a:r>
                        <a:rPr lang="en-US" sz="2400" dirty="0">
                          <a:latin typeface="Verdana,Arial"/>
                        </a:rPr>
                        <a:t>Register to register:</a:t>
                      </a:r>
                      <a:br>
                        <a:rPr lang="en-US" sz="2400" dirty="0">
                          <a:latin typeface="Verdana,Arial"/>
                        </a:rPr>
                      </a:br>
                      <a:r>
                        <a:rPr lang="en-US" sz="2400" dirty="0">
                          <a:latin typeface="Verdana,Arial"/>
                        </a:rPr>
                        <a:t>"LOAD" and "STORE"</a:t>
                      </a:r>
                      <a:br>
                        <a:rPr lang="en-US" sz="2400" dirty="0">
                          <a:latin typeface="Verdana,Arial"/>
                        </a:rPr>
                      </a:br>
                      <a:r>
                        <a:rPr lang="en-US" sz="2400" dirty="0">
                          <a:latin typeface="Verdana,Arial"/>
                        </a:rPr>
                        <a:t>are independent instructions</a:t>
                      </a:r>
                      <a:r>
                        <a:rPr lang="en-US" sz="2400" dirty="0"/>
                        <a:t> </a:t>
                      </a:r>
                    </a:p>
                  </a:txBody>
                  <a:tcPr anchor="ctr">
                    <a:lnL>
                      <a:noFill/>
                    </a:lnL>
                    <a:lnR>
                      <a:noFill/>
                    </a:lnR>
                    <a:lnT>
                      <a:noFill/>
                    </a:lnT>
                    <a:lnB>
                      <a:noFill/>
                    </a:lnB>
                    <a:solidFill>
                      <a:schemeClr val="bg1"/>
                    </a:solidFill>
                  </a:tcPr>
                </a:tc>
              </a:tr>
              <a:tr h="0">
                <a:tc>
                  <a:txBody>
                    <a:bodyPr/>
                    <a:lstStyle/>
                    <a:p>
                      <a:pPr algn="l"/>
                      <a:r>
                        <a:rPr lang="en-US" sz="2400">
                          <a:latin typeface="Verdana,Arial"/>
                        </a:rPr>
                        <a:t>Small code sizes,</a:t>
                      </a:r>
                      <a:br>
                        <a:rPr lang="en-US" sz="2400">
                          <a:latin typeface="Verdana,Arial"/>
                        </a:rPr>
                      </a:br>
                      <a:r>
                        <a:rPr lang="en-US" sz="2400">
                          <a:latin typeface="Verdana,Arial"/>
                        </a:rPr>
                        <a:t>high cycles per second</a:t>
                      </a:r>
                      <a:r>
                        <a:rPr lang="en-US" sz="2400"/>
                        <a:t> </a:t>
                      </a:r>
                    </a:p>
                  </a:txBody>
                  <a:tcPr anchor="ctr">
                    <a:lnL>
                      <a:noFill/>
                    </a:lnL>
                    <a:lnR>
                      <a:noFill/>
                    </a:lnR>
                    <a:lnT>
                      <a:noFill/>
                    </a:lnT>
                    <a:lnB>
                      <a:noFill/>
                    </a:lnB>
                    <a:solidFill>
                      <a:schemeClr val="bg1"/>
                    </a:solidFill>
                  </a:tcPr>
                </a:tc>
                <a:tc>
                  <a:txBody>
                    <a:bodyPr/>
                    <a:lstStyle/>
                    <a:p>
                      <a:pPr algn="l"/>
                      <a:r>
                        <a:rPr lang="en-US" sz="2400" dirty="0">
                          <a:latin typeface="Verdana,Arial"/>
                        </a:rPr>
                        <a:t>Low cycles per second,</a:t>
                      </a:r>
                      <a:br>
                        <a:rPr lang="en-US" sz="2400" dirty="0">
                          <a:latin typeface="Verdana,Arial"/>
                        </a:rPr>
                      </a:br>
                      <a:r>
                        <a:rPr lang="en-US" sz="2400" dirty="0">
                          <a:latin typeface="Verdana,Arial"/>
                        </a:rPr>
                        <a:t>large code sizes</a:t>
                      </a:r>
                      <a:r>
                        <a:rPr lang="en-US" sz="2400" dirty="0"/>
                        <a:t> </a:t>
                      </a:r>
                    </a:p>
                  </a:txBody>
                  <a:tcPr anchor="ctr">
                    <a:lnL>
                      <a:noFill/>
                    </a:lnL>
                    <a:lnR>
                      <a:noFill/>
                    </a:lnR>
                    <a:lnT>
                      <a:noFill/>
                    </a:lnT>
                    <a:lnB>
                      <a:noFill/>
                    </a:lnB>
                    <a:solidFill>
                      <a:schemeClr val="bg1"/>
                    </a:solidFill>
                  </a:tcPr>
                </a:tc>
              </a:tr>
              <a:tr h="0">
                <a:tc>
                  <a:txBody>
                    <a:bodyPr/>
                    <a:lstStyle/>
                    <a:p>
                      <a:pPr algn="l"/>
                      <a:r>
                        <a:rPr lang="en-US" sz="2400" dirty="0">
                          <a:latin typeface="Verdana,Arial"/>
                        </a:rPr>
                        <a:t>Transistors used for storing</a:t>
                      </a:r>
                      <a:br>
                        <a:rPr lang="en-US" sz="2400" dirty="0">
                          <a:latin typeface="Verdana,Arial"/>
                        </a:rPr>
                      </a:br>
                      <a:r>
                        <a:rPr lang="en-US" sz="2400" dirty="0">
                          <a:latin typeface="Verdana,Arial"/>
                        </a:rPr>
                        <a:t>complex instructions</a:t>
                      </a:r>
                      <a:r>
                        <a:rPr lang="en-US" sz="2400" dirty="0"/>
                        <a:t> </a:t>
                      </a:r>
                    </a:p>
                  </a:txBody>
                  <a:tcPr anchor="ctr">
                    <a:lnL>
                      <a:noFill/>
                    </a:lnL>
                    <a:lnR>
                      <a:noFill/>
                    </a:lnR>
                    <a:lnT>
                      <a:noFill/>
                    </a:lnT>
                    <a:lnB>
                      <a:noFill/>
                    </a:lnB>
                    <a:solidFill>
                      <a:schemeClr val="bg1"/>
                    </a:solidFill>
                  </a:tcPr>
                </a:tc>
                <a:tc>
                  <a:txBody>
                    <a:bodyPr/>
                    <a:lstStyle/>
                    <a:p>
                      <a:pPr algn="l"/>
                      <a:r>
                        <a:rPr lang="en-US" sz="2400" dirty="0">
                          <a:latin typeface="Verdana,Arial"/>
                        </a:rPr>
                        <a:t>Spends more transistors</a:t>
                      </a:r>
                      <a:br>
                        <a:rPr lang="en-US" sz="2400" dirty="0">
                          <a:latin typeface="Verdana,Arial"/>
                        </a:rPr>
                      </a:br>
                      <a:r>
                        <a:rPr lang="en-US" sz="2400" dirty="0">
                          <a:latin typeface="Verdana,Arial"/>
                        </a:rPr>
                        <a:t>on memory registers</a:t>
                      </a:r>
                      <a:endParaRPr lang="en-US" sz="2400" dirty="0"/>
                    </a:p>
                  </a:txBody>
                  <a:tcPr anchor="ctr">
                    <a:lnL>
                      <a:noFill/>
                    </a:lnL>
                    <a:lnR>
                      <a:noFill/>
                    </a:lnR>
                    <a:lnT>
                      <a:noFill/>
                    </a:lnT>
                    <a:lnB>
                      <a:noFill/>
                    </a:lnB>
                    <a:solidFill>
                      <a:schemeClr val="bg1"/>
                    </a:solidFill>
                  </a:tcPr>
                </a:tc>
              </a:tr>
            </a:tbl>
          </a:graphicData>
        </a:graphic>
      </p:graphicFrame>
      <p:sp>
        <p:nvSpPr>
          <p:cNvPr id="5"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05009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425"/>
            <a:ext cx="10515600" cy="734097"/>
          </a:xfrm>
        </p:spPr>
        <p:txBody>
          <a:bodyPr>
            <a:normAutofit/>
          </a:bodyPr>
          <a:lstStyle/>
          <a:p>
            <a:r>
              <a:rPr lang="en-US" b="1" dirty="0" smtClean="0"/>
              <a:t>The Performance Equation</a:t>
            </a:r>
            <a:endParaRPr lang="en-US" dirty="0"/>
          </a:p>
        </p:txBody>
      </p:sp>
      <p:sp>
        <p:nvSpPr>
          <p:cNvPr id="3" name="Content Placeholder 2"/>
          <p:cNvSpPr>
            <a:spLocks noGrp="1"/>
          </p:cNvSpPr>
          <p:nvPr>
            <p:ph idx="1"/>
          </p:nvPr>
        </p:nvSpPr>
        <p:spPr>
          <a:xfrm>
            <a:off x="838200" y="1197735"/>
            <a:ext cx="10515600" cy="4979228"/>
          </a:xfrm>
        </p:spPr>
        <p:txBody>
          <a:bodyPr/>
          <a:lstStyle/>
          <a:p>
            <a:r>
              <a:rPr lang="en-US" dirty="0" smtClean="0"/>
              <a:t>The </a:t>
            </a:r>
            <a:r>
              <a:rPr lang="en-US" dirty="0"/>
              <a:t>following equation is commonly used for expressing a computer's performance ability</a:t>
            </a:r>
            <a:r>
              <a:rPr lang="en-US" dirty="0" smtClean="0"/>
              <a:t>:</a:t>
            </a:r>
          </a:p>
          <a:p>
            <a:endParaRPr lang="en-US" dirty="0" smtClean="0"/>
          </a:p>
          <a:p>
            <a:endParaRPr lang="en-US" dirty="0"/>
          </a:p>
          <a:p>
            <a:r>
              <a:rPr lang="en-US" dirty="0" smtClean="0"/>
              <a:t>The </a:t>
            </a:r>
            <a:r>
              <a:rPr lang="en-US" dirty="0"/>
              <a:t>CISC approach attempts to minimize the number of instructions per program, sacrificing the number of cycles per instruction. RISC does the opposite, reducing the cycles per instruction at the cost of the number of instructions per program.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21" y="2062833"/>
            <a:ext cx="7240277" cy="937945"/>
          </a:xfrm>
          <a:prstGeom prst="rect">
            <a:avLst/>
          </a:prstGeom>
        </p:spPr>
      </p:pic>
    </p:spTree>
    <p:extLst>
      <p:ext uri="{BB962C8B-B14F-4D97-AF65-F5344CB8AC3E}">
        <p14:creationId xmlns:p14="http://schemas.microsoft.com/office/powerpoint/2010/main" val="4196896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processors based on ISA</a:t>
            </a:r>
            <a:endParaRPr lang="en-US" dirty="0"/>
          </a:p>
        </p:txBody>
      </p:sp>
      <p:sp>
        <p:nvSpPr>
          <p:cNvPr id="3" name="Content Placeholder 2"/>
          <p:cNvSpPr>
            <a:spLocks noGrp="1"/>
          </p:cNvSpPr>
          <p:nvPr>
            <p:ph idx="1"/>
          </p:nvPr>
        </p:nvSpPr>
        <p:spPr/>
        <p:txBody>
          <a:bodyPr/>
          <a:lstStyle/>
          <a:p>
            <a:pPr>
              <a:lnSpc>
                <a:spcPct val="150000"/>
              </a:lnSpc>
            </a:pPr>
            <a:r>
              <a:rPr lang="en-US" sz="4000" dirty="0"/>
              <a:t>Stack-based </a:t>
            </a:r>
            <a:r>
              <a:rPr lang="en-US" sz="4000" dirty="0" smtClean="0"/>
              <a:t>CPU</a:t>
            </a:r>
          </a:p>
          <a:p>
            <a:pPr>
              <a:lnSpc>
                <a:spcPct val="150000"/>
              </a:lnSpc>
            </a:pPr>
            <a:r>
              <a:rPr lang="en-US" sz="4000" dirty="0" smtClean="0"/>
              <a:t>Accumulator-based CPU</a:t>
            </a:r>
          </a:p>
          <a:p>
            <a:pPr>
              <a:lnSpc>
                <a:spcPct val="150000"/>
              </a:lnSpc>
            </a:pPr>
            <a:r>
              <a:rPr lang="en-US" sz="4000" dirty="0" smtClean="0"/>
              <a:t>Register-Register CPU</a:t>
            </a:r>
          </a:p>
          <a:p>
            <a:pPr>
              <a:lnSpc>
                <a:spcPct val="150000"/>
              </a:lnSpc>
            </a:pPr>
            <a:r>
              <a:rPr lang="en-US" sz="4000" dirty="0" smtClean="0"/>
              <a:t>Register-Memory CPU</a:t>
            </a:r>
          </a:p>
        </p:txBody>
      </p:sp>
    </p:spTree>
    <p:extLst>
      <p:ext uri="{BB962C8B-B14F-4D97-AF65-F5344CB8AC3E}">
        <p14:creationId xmlns:p14="http://schemas.microsoft.com/office/powerpoint/2010/main" val="1432660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Overall RISC Advantage</a:t>
            </a:r>
            <a:r>
              <a:rPr lang="en-US" dirty="0" smtClean="0"/>
              <a:t> </a:t>
            </a:r>
            <a:endParaRPr lang="en-US" dirty="0"/>
          </a:p>
        </p:txBody>
      </p:sp>
      <p:sp>
        <p:nvSpPr>
          <p:cNvPr id="3" name="Content Placeholder 2"/>
          <p:cNvSpPr>
            <a:spLocks noGrp="1"/>
          </p:cNvSpPr>
          <p:nvPr>
            <p:ph idx="1"/>
          </p:nvPr>
        </p:nvSpPr>
        <p:spPr/>
        <p:txBody>
          <a:bodyPr/>
          <a:lstStyle/>
          <a:p>
            <a:pPr algn="just"/>
            <a:r>
              <a:rPr lang="en-US" dirty="0" smtClean="0"/>
              <a:t>Today</a:t>
            </a:r>
            <a:r>
              <a:rPr lang="en-US" dirty="0"/>
              <a:t>, the Intel x86 is arguable the only chip which retains CISC architecture. This is primarily due to advancements in other areas of computer technology. The price of RAM has decreased dramatically. In 1977, 1MB of DRAM cost about $5,000. By 1994, the same amount of memory cost only $6 (when adjusted for inflation). Compiler technology has also become more sophisticated, so that the RISC use of RAM and emphasis on software has become ideal.</a:t>
            </a:r>
          </a:p>
        </p:txBody>
      </p:sp>
    </p:spTree>
    <p:extLst>
      <p:ext uri="{BB962C8B-B14F-4D97-AF65-F5344CB8AC3E}">
        <p14:creationId xmlns:p14="http://schemas.microsoft.com/office/powerpoint/2010/main" val="1622249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10" y="210579"/>
            <a:ext cx="11237890" cy="626548"/>
          </a:xfrm>
        </p:spPr>
        <p:txBody>
          <a:bodyPr>
            <a:normAutofit fontScale="90000"/>
          </a:bodyPr>
          <a:lstStyle/>
          <a:p>
            <a:r>
              <a:rPr lang="en-US" dirty="0" smtClean="0"/>
              <a:t>RISC vs CISC</a:t>
            </a:r>
            <a:endParaRPr lang="en-US" dirty="0"/>
          </a:p>
        </p:txBody>
      </p:sp>
      <p:sp>
        <p:nvSpPr>
          <p:cNvPr id="3" name="Content Placeholder 2"/>
          <p:cNvSpPr>
            <a:spLocks noGrp="1"/>
          </p:cNvSpPr>
          <p:nvPr>
            <p:ph idx="1"/>
          </p:nvPr>
        </p:nvSpPr>
        <p:spPr>
          <a:xfrm>
            <a:off x="115910" y="1825625"/>
            <a:ext cx="12076089" cy="4351338"/>
          </a:xfrm>
        </p:spPr>
        <p:txBody>
          <a:bodyPr>
            <a:normAutofit/>
          </a:bodyPr>
          <a:lstStyle/>
          <a:p>
            <a:r>
              <a:rPr lang="en-US" dirty="0"/>
              <a:t>The </a:t>
            </a:r>
            <a:r>
              <a:rPr lang="en-US" dirty="0" smtClean="0"/>
              <a:t>formula </a:t>
            </a:r>
            <a:r>
              <a:rPr lang="en-US" dirty="0"/>
              <a:t>for </a:t>
            </a:r>
            <a:r>
              <a:rPr lang="en-US" dirty="0" smtClean="0"/>
              <a:t>processor performance: </a:t>
            </a:r>
          </a:p>
          <a:p>
            <a:pPr marL="0" indent="0">
              <a:buNone/>
            </a:pPr>
            <a:r>
              <a:rPr lang="en-US" sz="2400" i="1" dirty="0" smtClean="0">
                <a:solidFill>
                  <a:srgbClr val="FF0000"/>
                </a:solidFill>
              </a:rPr>
              <a:t>Time/Program </a:t>
            </a:r>
            <a:r>
              <a:rPr lang="en-US" sz="2400" dirty="0">
                <a:solidFill>
                  <a:srgbClr val="FF0000"/>
                </a:solidFill>
              </a:rPr>
              <a:t>= </a:t>
            </a:r>
            <a:r>
              <a:rPr lang="en-US" sz="2400" i="1" dirty="0">
                <a:solidFill>
                  <a:srgbClr val="7030A0"/>
                </a:solidFill>
              </a:rPr>
              <a:t>Instructions </a:t>
            </a:r>
            <a:r>
              <a:rPr lang="en-US" sz="2400" dirty="0" smtClean="0">
                <a:solidFill>
                  <a:srgbClr val="7030A0"/>
                </a:solidFill>
              </a:rPr>
              <a:t>/</a:t>
            </a:r>
            <a:r>
              <a:rPr lang="en-US" sz="2400" i="1" dirty="0" smtClean="0">
                <a:solidFill>
                  <a:srgbClr val="7030A0"/>
                </a:solidFill>
              </a:rPr>
              <a:t>Program </a:t>
            </a:r>
            <a:r>
              <a:rPr lang="en-US" sz="2400" dirty="0">
                <a:solidFill>
                  <a:srgbClr val="FF0000"/>
                </a:solidFill>
              </a:rPr>
              <a:t>× (</a:t>
            </a:r>
            <a:r>
              <a:rPr lang="en-US" sz="2400" i="1" dirty="0">
                <a:solidFill>
                  <a:srgbClr val="FF0000"/>
                </a:solidFill>
              </a:rPr>
              <a:t>Clock cycles</a:t>
            </a:r>
            <a:r>
              <a:rPr lang="en-US" sz="2400" dirty="0">
                <a:solidFill>
                  <a:srgbClr val="FF0000"/>
                </a:solidFill>
              </a:rPr>
              <a:t>) </a:t>
            </a:r>
            <a:r>
              <a:rPr lang="en-US" sz="2400" dirty="0" smtClean="0">
                <a:solidFill>
                  <a:srgbClr val="FF0000"/>
                </a:solidFill>
              </a:rPr>
              <a:t>/</a:t>
            </a:r>
            <a:r>
              <a:rPr lang="en-US" sz="2400" i="1" dirty="0" smtClean="0">
                <a:solidFill>
                  <a:srgbClr val="FF0000"/>
                </a:solidFill>
              </a:rPr>
              <a:t>Instruction </a:t>
            </a:r>
            <a:r>
              <a:rPr lang="en-US" sz="2400" dirty="0">
                <a:solidFill>
                  <a:srgbClr val="FF0000"/>
                </a:solidFill>
              </a:rPr>
              <a:t>× </a:t>
            </a:r>
            <a:r>
              <a:rPr lang="en-US" sz="2400" i="1" dirty="0" smtClean="0"/>
              <a:t>Time</a:t>
            </a:r>
            <a:r>
              <a:rPr lang="en-US" sz="2400" dirty="0" smtClean="0"/>
              <a:t>/ </a:t>
            </a:r>
            <a:r>
              <a:rPr lang="en-US" sz="2400" dirty="0"/>
              <a:t>(</a:t>
            </a:r>
            <a:r>
              <a:rPr lang="en-US" sz="2400" i="1" dirty="0"/>
              <a:t>Clock cycle</a:t>
            </a:r>
            <a:r>
              <a:rPr lang="en-US" sz="2400" dirty="0" smtClean="0"/>
              <a:t>)</a:t>
            </a:r>
          </a:p>
          <a:p>
            <a:pPr marL="0" indent="0">
              <a:buNone/>
            </a:pPr>
            <a:endParaRPr lang="en-US" sz="2400" dirty="0"/>
          </a:p>
          <a:p>
            <a:pPr algn="just"/>
            <a:r>
              <a:rPr lang="en-US" dirty="0"/>
              <a:t>DEC engineers later </a:t>
            </a:r>
            <a:r>
              <a:rPr lang="en-US" dirty="0" smtClean="0"/>
              <a:t>showed that the </a:t>
            </a:r>
            <a:r>
              <a:rPr lang="en-US" dirty="0"/>
              <a:t>more complicated CISC ISA </a:t>
            </a:r>
            <a:r>
              <a:rPr lang="en-US" dirty="0" smtClean="0"/>
              <a:t>executed about </a:t>
            </a:r>
            <a:r>
              <a:rPr lang="en-US" dirty="0"/>
              <a:t>75% of the number </a:t>
            </a:r>
            <a:r>
              <a:rPr lang="en-US" dirty="0" smtClean="0"/>
              <a:t>instructions per </a:t>
            </a:r>
            <a:r>
              <a:rPr lang="en-US" dirty="0"/>
              <a:t>program as RISC (the </a:t>
            </a:r>
            <a:r>
              <a:rPr lang="en-US" dirty="0" smtClean="0"/>
              <a:t>first term</a:t>
            </a:r>
            <a:r>
              <a:rPr lang="en-US" dirty="0"/>
              <a:t>), but in a similar technology </a:t>
            </a:r>
            <a:r>
              <a:rPr lang="en-US" dirty="0" smtClean="0"/>
              <a:t>CISC executed </a:t>
            </a:r>
            <a:r>
              <a:rPr lang="en-US" dirty="0"/>
              <a:t>about five to six more </a:t>
            </a:r>
            <a:r>
              <a:rPr lang="en-US" dirty="0" smtClean="0"/>
              <a:t>clock cycles </a:t>
            </a:r>
            <a:r>
              <a:rPr lang="en-US" dirty="0"/>
              <a:t>per instruction (the </a:t>
            </a:r>
            <a:r>
              <a:rPr lang="en-US" dirty="0" smtClean="0"/>
              <a:t>second term</a:t>
            </a:r>
            <a:r>
              <a:rPr lang="en-US" dirty="0"/>
              <a:t>), making RISC </a:t>
            </a:r>
            <a:r>
              <a:rPr lang="en-US" dirty="0" smtClean="0"/>
              <a:t>microprocessors approximately </a:t>
            </a:r>
            <a:r>
              <a:rPr lang="en-US" dirty="0"/>
              <a:t>4× faster.</a:t>
            </a:r>
          </a:p>
        </p:txBody>
      </p:sp>
    </p:spTree>
    <p:extLst>
      <p:ext uri="{BB962C8B-B14F-4D97-AF65-F5344CB8AC3E}">
        <p14:creationId xmlns:p14="http://schemas.microsoft.com/office/powerpoint/2010/main" val="250070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pic>
        <p:nvPicPr>
          <p:cNvPr id="1516" name="Google Shape;1516;p140"/>
          <p:cNvPicPr preferRelativeResize="0"/>
          <p:nvPr/>
        </p:nvPicPr>
        <p:blipFill rotWithShape="1">
          <a:blip r:embed="rId3">
            <a:alphaModFix/>
          </a:blip>
          <a:srcRect/>
          <a:stretch/>
        </p:blipFill>
        <p:spPr>
          <a:xfrm>
            <a:off x="489397" y="0"/>
            <a:ext cx="11024316" cy="6858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pic>
        <p:nvPicPr>
          <p:cNvPr id="1521" name="Google Shape;1521;p141"/>
          <p:cNvPicPr preferRelativeResize="0"/>
          <p:nvPr/>
        </p:nvPicPr>
        <p:blipFill rotWithShape="1">
          <a:blip r:embed="rId3">
            <a:alphaModFix/>
          </a:blip>
          <a:srcRect/>
          <a:stretch/>
        </p:blipFill>
        <p:spPr>
          <a:xfrm>
            <a:off x="2240923" y="678287"/>
            <a:ext cx="7122017" cy="475659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pic>
        <p:nvPicPr>
          <p:cNvPr id="1526" name="Google Shape;1526;p142"/>
          <p:cNvPicPr preferRelativeResize="0"/>
          <p:nvPr/>
        </p:nvPicPr>
        <p:blipFill rotWithShape="1">
          <a:blip r:embed="rId3">
            <a:alphaModFix/>
          </a:blip>
          <a:srcRect/>
          <a:stretch/>
        </p:blipFill>
        <p:spPr>
          <a:xfrm>
            <a:off x="1111607" y="1"/>
            <a:ext cx="9139976" cy="669701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fontScale="90000"/>
          </a:bodyPr>
          <a:lstStyle/>
          <a:p>
            <a:r>
              <a:rPr lang="en-US" dirty="0" smtClean="0"/>
              <a:t>Advanced RISC Machine (ARM)</a:t>
            </a:r>
            <a:br>
              <a:rPr lang="en-US" dirty="0" smtClean="0"/>
            </a:br>
            <a:r>
              <a:rPr lang="en-US" dirty="0" smtClean="0"/>
              <a:t>instruction set inside the iPhone</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65</a:t>
            </a:fld>
            <a:endParaRPr lang="en-US"/>
          </a:p>
        </p:txBody>
      </p:sp>
      <p:pic>
        <p:nvPicPr>
          <p:cNvPr id="123906" name="Picture 2"/>
          <p:cNvPicPr>
            <a:picLocks noChangeAspect="1" noChangeArrowheads="1"/>
          </p:cNvPicPr>
          <p:nvPr/>
        </p:nvPicPr>
        <p:blipFill>
          <a:blip r:embed="rId3"/>
          <a:srcRect/>
          <a:stretch>
            <a:fillRect/>
          </a:stretch>
        </p:blipFill>
        <p:spPr bwMode="auto">
          <a:xfrm>
            <a:off x="2048933" y="1272116"/>
            <a:ext cx="7830991" cy="4360438"/>
          </a:xfrm>
          <a:prstGeom prst="rect">
            <a:avLst/>
          </a:prstGeom>
          <a:noFill/>
          <a:ln w="9525">
            <a:noFill/>
            <a:miter lim="800000"/>
            <a:headEnd/>
            <a:tailEnd/>
          </a:ln>
          <a:effectLst/>
        </p:spPr>
      </p:pic>
      <p:sp>
        <p:nvSpPr>
          <p:cNvPr id="7" name="TextBox 6"/>
          <p:cNvSpPr txBox="1"/>
          <p:nvPr/>
        </p:nvSpPr>
        <p:spPr>
          <a:xfrm>
            <a:off x="1947333" y="5520268"/>
            <a:ext cx="8229601" cy="1077218"/>
          </a:xfrm>
          <a:prstGeom prst="rect">
            <a:avLst/>
          </a:prstGeom>
          <a:noFill/>
        </p:spPr>
        <p:txBody>
          <a:bodyPr wrap="square" rtlCol="0">
            <a:spAutoFit/>
          </a:bodyPr>
          <a:lstStyle/>
          <a:p>
            <a:r>
              <a:rPr lang="en-US" sz="3200" dirty="0"/>
              <a:t>You will how to design and program a related RISC computer: MIPS</a:t>
            </a:r>
          </a:p>
        </p:txBody>
      </p:sp>
    </p:spTree>
    <p:extLst>
      <p:ext uri="{BB962C8B-B14F-4D97-AF65-F5344CB8AC3E}">
        <p14:creationId xmlns:p14="http://schemas.microsoft.com/office/powerpoint/2010/main" val="22416400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pic>
        <p:nvPicPr>
          <p:cNvPr id="1531" name="Google Shape;1531;p143"/>
          <p:cNvPicPr preferRelativeResize="0"/>
          <p:nvPr/>
        </p:nvPicPr>
        <p:blipFill rotWithShape="1">
          <a:blip r:embed="rId3">
            <a:alphaModFix/>
          </a:blip>
          <a:srcRect/>
          <a:stretch/>
        </p:blipFill>
        <p:spPr>
          <a:xfrm>
            <a:off x="1434786" y="181847"/>
            <a:ext cx="8533462" cy="640678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44"/>
          <p:cNvSpPr txBox="1">
            <a:spLocks noGrp="1"/>
          </p:cNvSpPr>
          <p:nvPr>
            <p:ph type="title"/>
          </p:nvPr>
        </p:nvSpPr>
        <p:spPr>
          <a:xfrm>
            <a:off x="141668" y="296214"/>
            <a:ext cx="8654602" cy="62591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000"/>
              <a:buFont typeface="Calibri"/>
              <a:buNone/>
            </a:pPr>
            <a:r>
              <a:rPr lang="en-US" sz="2000" b="1"/>
              <a:t>The CISC Approach</a:t>
            </a:r>
            <a:br>
              <a:rPr lang="en-US" sz="2000" b="1"/>
            </a:br>
            <a:r>
              <a:rPr lang="en-US" sz="2000"/>
              <a:t> The primary goal of CISC architecture is to complete a task in as few lines of assembly as possible. This is achieved by building processor hardware that is capable of understanding and executing a series of operations. </a:t>
            </a:r>
            <a:br>
              <a:rPr lang="en-US" sz="2000"/>
            </a:br>
            <a:r>
              <a:rPr lang="en-US" sz="2000"/>
              <a:t>For this particular task, a CISC processor would come prepared with a specific instruction (we'll call it "MULT"). When executed, this instruction loads the two values into separate registers, multiplies the operands in the execution unit, and then stores the product in the appropriate register. Thus, the entire task of multiplying two numbers can be completed with one instruction:</a:t>
            </a:r>
            <a:br>
              <a:rPr lang="en-US" sz="2000"/>
            </a:br>
            <a:r>
              <a:rPr lang="en-US" sz="2000"/>
              <a:t/>
            </a:r>
            <a:br>
              <a:rPr lang="en-US" sz="2000"/>
            </a:br>
            <a:r>
              <a:rPr lang="en-US" sz="2000" b="1">
                <a:solidFill>
                  <a:srgbClr val="FF0000"/>
                </a:solidFill>
              </a:rPr>
              <a:t>MULT  M1, M2</a:t>
            </a:r>
            <a:br>
              <a:rPr lang="en-US" sz="2000" b="1">
                <a:solidFill>
                  <a:srgbClr val="FF0000"/>
                </a:solidFill>
              </a:rPr>
            </a:br>
            <a:r>
              <a:rPr lang="en-US" sz="2000"/>
              <a:t>MULT is what is known as a "complex instruction." It operates directly on the computer's memory banks and does not require the programmer to explicitly call any loading or storing functions. It closely resembles a command in a higher level language. For instance, if we let "a" represent the value of memory M1 and "b" represent the value of memory M2, then this command is identical to the C statement “[M1] = [M1] x [M2]"</a:t>
            </a:r>
            <a:br>
              <a:rPr lang="en-US" sz="2000"/>
            </a:br>
            <a:r>
              <a:rPr lang="en-US" sz="2000"/>
              <a:t>One of the primary advantages of this system is that the compiler has to do very little work to translate a high-level language statement into assembly. Because the length of the code is relatively short, very little RAM is required to store instructions. The emphasis is put on building complex instructions directly into the hardware.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145"/>
          <p:cNvSpPr txBox="1">
            <a:spLocks noGrp="1"/>
          </p:cNvSpPr>
          <p:nvPr>
            <p:ph type="title"/>
          </p:nvPr>
        </p:nvSpPr>
        <p:spPr>
          <a:xfrm>
            <a:off x="141668" y="296214"/>
            <a:ext cx="9324304" cy="62591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000"/>
              <a:buFont typeface="Calibri"/>
              <a:buNone/>
            </a:pPr>
            <a:r>
              <a:rPr lang="en-US" sz="2000" b="1"/>
              <a:t>The RISC Approach </a:t>
            </a:r>
            <a:br>
              <a:rPr lang="en-US" sz="2000" b="1"/>
            </a:br>
            <a:r>
              <a:rPr lang="en-US" sz="2000"/>
              <a:t/>
            </a:r>
            <a:br>
              <a:rPr lang="en-US" sz="2000"/>
            </a:br>
            <a:r>
              <a:rPr lang="en-US" sz="2000"/>
              <a:t>RISC processors only use simple instructions that can be executed within one clock cycle. Thus, the "MULT" command described above could be divided into three separate commands: "LOAD," which moves data from the memory bank to a register, "PROD," which finds the product of two operands located within the registers, and "STORE," which moves data from a register to the memory banks. In order to perform the exact series of steps described in the CISC approach, a programmer would need to code four lines of assembly:</a:t>
            </a:r>
            <a:br>
              <a:rPr lang="en-US" sz="2000"/>
            </a:br>
            <a:r>
              <a:rPr lang="en-US" sz="2000"/>
              <a:t/>
            </a:r>
            <a:br>
              <a:rPr lang="en-US" sz="2000"/>
            </a:br>
            <a:r>
              <a:rPr lang="en-US" sz="2000" b="1">
                <a:solidFill>
                  <a:srgbClr val="FF0000"/>
                </a:solidFill>
              </a:rPr>
              <a:t>LOAD A, M1</a:t>
            </a:r>
            <a:br>
              <a:rPr lang="en-US" sz="2000" b="1">
                <a:solidFill>
                  <a:srgbClr val="FF0000"/>
                </a:solidFill>
              </a:rPr>
            </a:br>
            <a:r>
              <a:rPr lang="en-US" sz="2000" b="1">
                <a:solidFill>
                  <a:srgbClr val="FF0000"/>
                </a:solidFill>
              </a:rPr>
              <a:t/>
            </a:r>
            <a:br>
              <a:rPr lang="en-US" sz="2000" b="1">
                <a:solidFill>
                  <a:srgbClr val="FF0000"/>
                </a:solidFill>
              </a:rPr>
            </a:br>
            <a:r>
              <a:rPr lang="en-US" sz="2000" b="1">
                <a:solidFill>
                  <a:srgbClr val="FF0000"/>
                </a:solidFill>
              </a:rPr>
              <a:t>LOAD B, M2</a:t>
            </a:r>
            <a:br>
              <a:rPr lang="en-US" sz="2000" b="1">
                <a:solidFill>
                  <a:srgbClr val="FF0000"/>
                </a:solidFill>
              </a:rPr>
            </a:br>
            <a:r>
              <a:rPr lang="en-US" sz="2000" b="1">
                <a:solidFill>
                  <a:srgbClr val="FF0000"/>
                </a:solidFill>
              </a:rPr>
              <a:t/>
            </a:r>
            <a:br>
              <a:rPr lang="en-US" sz="2000" b="1">
                <a:solidFill>
                  <a:srgbClr val="FF0000"/>
                </a:solidFill>
              </a:rPr>
            </a:br>
            <a:r>
              <a:rPr lang="en-US" sz="2000" b="1">
                <a:solidFill>
                  <a:srgbClr val="FF0000"/>
                </a:solidFill>
              </a:rPr>
              <a:t>PROD A, B</a:t>
            </a:r>
            <a:br>
              <a:rPr lang="en-US" sz="2000" b="1">
                <a:solidFill>
                  <a:srgbClr val="FF0000"/>
                </a:solidFill>
              </a:rPr>
            </a:br>
            <a:r>
              <a:rPr lang="en-US" sz="2000" b="1">
                <a:solidFill>
                  <a:srgbClr val="FF0000"/>
                </a:solidFill>
              </a:rPr>
              <a:t/>
            </a:r>
            <a:br>
              <a:rPr lang="en-US" sz="2000" b="1">
                <a:solidFill>
                  <a:srgbClr val="FF0000"/>
                </a:solidFill>
              </a:rPr>
            </a:br>
            <a:r>
              <a:rPr lang="en-US" sz="2000" b="1">
                <a:solidFill>
                  <a:srgbClr val="FF0000"/>
                </a:solidFill>
              </a:rPr>
              <a:t>STORE M1, A</a:t>
            </a:r>
            <a:br>
              <a:rPr lang="en-US" sz="2000" b="1">
                <a:solidFill>
                  <a:srgbClr val="FF0000"/>
                </a:solidFill>
              </a:rPr>
            </a:br>
            <a:r>
              <a:rPr lang="en-US" sz="2000"/>
              <a:t/>
            </a:r>
            <a:br>
              <a:rPr lang="en-US" sz="2000"/>
            </a:br>
            <a:r>
              <a:rPr lang="en-US" sz="2000"/>
              <a:t/>
            </a:r>
            <a:br>
              <a:rPr lang="en-US" sz="2000"/>
            </a:br>
            <a:r>
              <a:rPr lang="en-US" sz="2000"/>
              <a:t>At first, this may seem like a much less efficient way of completing the operation. Because there are more lines of code, more RAM is needed to store the assembly level instructions. The compiler must also perform more work to convert a high-level language statement into code of this form.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4820"/>
            <a:ext cx="11100515" cy="613669"/>
          </a:xfrm>
        </p:spPr>
        <p:txBody>
          <a:bodyPr>
            <a:normAutofit fontScale="90000"/>
          </a:bodyPr>
          <a:lstStyle/>
          <a:p>
            <a:r>
              <a:rPr lang="en-US" dirty="0" smtClean="0"/>
              <a:t>Background of RISC</a:t>
            </a:r>
            <a:endParaRPr lang="en-US" dirty="0"/>
          </a:p>
        </p:txBody>
      </p:sp>
      <p:sp>
        <p:nvSpPr>
          <p:cNvPr id="3" name="Content Placeholder 2"/>
          <p:cNvSpPr>
            <a:spLocks noGrp="1"/>
          </p:cNvSpPr>
          <p:nvPr>
            <p:ph idx="1"/>
          </p:nvPr>
        </p:nvSpPr>
        <p:spPr>
          <a:xfrm>
            <a:off x="450761" y="1043188"/>
            <a:ext cx="9432164" cy="5628067"/>
          </a:xfrm>
        </p:spPr>
        <p:txBody>
          <a:bodyPr>
            <a:normAutofit fontScale="92500"/>
          </a:bodyPr>
          <a:lstStyle/>
          <a:p>
            <a:pPr algn="just">
              <a:lnSpc>
                <a:spcPct val="150000"/>
              </a:lnSpc>
            </a:pPr>
            <a:r>
              <a:rPr lang="en-US" dirty="0"/>
              <a:t>John </a:t>
            </a:r>
            <a:r>
              <a:rPr lang="en-US" dirty="0" err="1"/>
              <a:t>Cocke</a:t>
            </a:r>
            <a:r>
              <a:rPr lang="en-US" dirty="0"/>
              <a:t> and </a:t>
            </a:r>
            <a:r>
              <a:rPr lang="en-US" dirty="0" smtClean="0"/>
              <a:t>his colleagues </a:t>
            </a:r>
            <a:r>
              <a:rPr lang="en-US" dirty="0"/>
              <a:t>developed simpler ISAs </a:t>
            </a:r>
            <a:r>
              <a:rPr lang="en-US" dirty="0" smtClean="0"/>
              <a:t>and compilers </a:t>
            </a:r>
            <a:r>
              <a:rPr lang="en-US" dirty="0"/>
              <a:t>for minicomputers. As </a:t>
            </a:r>
            <a:r>
              <a:rPr lang="en-US" dirty="0" smtClean="0"/>
              <a:t>an experiment</a:t>
            </a:r>
            <a:r>
              <a:rPr lang="en-US" dirty="0"/>
              <a:t>, they retargeted their </a:t>
            </a:r>
            <a:r>
              <a:rPr lang="en-US" dirty="0" smtClean="0"/>
              <a:t>research compilers </a:t>
            </a:r>
            <a:r>
              <a:rPr lang="en-US" dirty="0"/>
              <a:t>to use only the </a:t>
            </a:r>
            <a:r>
              <a:rPr lang="en-US" dirty="0" smtClean="0"/>
              <a:t>simple register-register </a:t>
            </a:r>
            <a:r>
              <a:rPr lang="en-US" dirty="0"/>
              <a:t>operations and </a:t>
            </a:r>
            <a:r>
              <a:rPr lang="en-US" dirty="0" smtClean="0"/>
              <a:t>load-store data </a:t>
            </a:r>
            <a:r>
              <a:rPr lang="en-US" dirty="0"/>
              <a:t>transfers of the IBM 360 ISA</a:t>
            </a:r>
            <a:r>
              <a:rPr lang="en-US" dirty="0" smtClean="0"/>
              <a:t>, avoiding </a:t>
            </a:r>
            <a:r>
              <a:rPr lang="en-US" dirty="0"/>
              <a:t>the more complicated instructions</a:t>
            </a:r>
            <a:r>
              <a:rPr lang="en-US" dirty="0" smtClean="0"/>
              <a:t>. They </a:t>
            </a:r>
            <a:r>
              <a:rPr lang="en-US" dirty="0"/>
              <a:t>found that programs ran </a:t>
            </a:r>
            <a:r>
              <a:rPr lang="en-US" dirty="0" smtClean="0"/>
              <a:t>up to </a:t>
            </a:r>
            <a:r>
              <a:rPr lang="en-US" dirty="0"/>
              <a:t>three times faster </a:t>
            </a:r>
            <a:r>
              <a:rPr lang="en-US" dirty="0" smtClean="0"/>
              <a:t>using </a:t>
            </a:r>
            <a:r>
              <a:rPr lang="en-US" dirty="0"/>
              <a:t>the </a:t>
            </a:r>
            <a:r>
              <a:rPr lang="en-US" dirty="0" smtClean="0"/>
              <a:t>simple subset.</a:t>
            </a:r>
          </a:p>
          <a:p>
            <a:pPr>
              <a:lnSpc>
                <a:spcPct val="150000"/>
              </a:lnSpc>
            </a:pPr>
            <a:r>
              <a:rPr lang="en-US" dirty="0" err="1"/>
              <a:t>Emer</a:t>
            </a:r>
            <a:r>
              <a:rPr lang="en-US" dirty="0"/>
              <a:t> and </a:t>
            </a:r>
            <a:r>
              <a:rPr lang="en-US" dirty="0" smtClean="0"/>
              <a:t>Clark </a:t>
            </a:r>
            <a:r>
              <a:rPr lang="en-US" dirty="0"/>
              <a:t>found 20% </a:t>
            </a:r>
            <a:r>
              <a:rPr lang="en-US" dirty="0" smtClean="0"/>
              <a:t>of the </a:t>
            </a:r>
            <a:r>
              <a:rPr lang="en-US" dirty="0"/>
              <a:t>VAX instructions needed 60% of </a:t>
            </a:r>
            <a:r>
              <a:rPr lang="en-US" dirty="0" smtClean="0"/>
              <a:t>the microcode </a:t>
            </a:r>
            <a:r>
              <a:rPr lang="en-US" dirty="0"/>
              <a:t>and represented only 0.2</a:t>
            </a:r>
            <a:r>
              <a:rPr lang="en-US" dirty="0" smtClean="0"/>
              <a:t>% of </a:t>
            </a:r>
            <a:r>
              <a:rPr lang="en-US" dirty="0"/>
              <a:t>the execution time.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1430" y="1325248"/>
            <a:ext cx="1905000" cy="23812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7792" y="4233258"/>
            <a:ext cx="1186466" cy="1743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2" y="4233258"/>
            <a:ext cx="1167684" cy="1754718"/>
          </a:xfrm>
          <a:prstGeom prst="rect">
            <a:avLst/>
          </a:prstGeom>
        </p:spPr>
      </p:pic>
    </p:spTree>
    <p:extLst>
      <p:ext uri="{BB962C8B-B14F-4D97-AF65-F5344CB8AC3E}">
        <p14:creationId xmlns:p14="http://schemas.microsoft.com/office/powerpoint/2010/main" val="34754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6714" y="4681791"/>
            <a:ext cx="4652175" cy="1764155"/>
          </a:xfrm>
          <a:prstGeom prst="rect">
            <a:avLst/>
          </a:prstGeom>
        </p:spPr>
      </p:pic>
      <p:pic>
        <p:nvPicPr>
          <p:cNvPr id="5" name="Picture 4"/>
          <p:cNvPicPr>
            <a:picLocks noChangeAspect="1"/>
          </p:cNvPicPr>
          <p:nvPr/>
        </p:nvPicPr>
        <p:blipFill>
          <a:blip r:embed="rId3"/>
          <a:stretch>
            <a:fillRect/>
          </a:stretch>
        </p:blipFill>
        <p:spPr>
          <a:xfrm>
            <a:off x="4744433" y="3425780"/>
            <a:ext cx="6850813" cy="3202525"/>
          </a:xfrm>
          <a:prstGeom prst="rect">
            <a:avLst/>
          </a:prstGeom>
        </p:spPr>
      </p:pic>
      <p:pic>
        <p:nvPicPr>
          <p:cNvPr id="6" name="Picture 5"/>
          <p:cNvPicPr>
            <a:picLocks noChangeAspect="1"/>
          </p:cNvPicPr>
          <p:nvPr/>
        </p:nvPicPr>
        <p:blipFill>
          <a:blip r:embed="rId4"/>
          <a:stretch>
            <a:fillRect/>
          </a:stretch>
        </p:blipFill>
        <p:spPr>
          <a:xfrm>
            <a:off x="4744434" y="190275"/>
            <a:ext cx="6850813" cy="3235505"/>
          </a:xfrm>
          <a:prstGeom prst="rect">
            <a:avLst/>
          </a:prstGeom>
        </p:spPr>
      </p:pic>
      <p:pic>
        <p:nvPicPr>
          <p:cNvPr id="2" name="Picture 1"/>
          <p:cNvPicPr>
            <a:picLocks noChangeAspect="1"/>
          </p:cNvPicPr>
          <p:nvPr/>
        </p:nvPicPr>
        <p:blipFill>
          <a:blip r:embed="rId5"/>
          <a:stretch>
            <a:fillRect/>
          </a:stretch>
        </p:blipFill>
        <p:spPr>
          <a:xfrm>
            <a:off x="2147157" y="190275"/>
            <a:ext cx="2561732" cy="2629893"/>
          </a:xfrm>
          <a:prstGeom prst="rect">
            <a:avLst/>
          </a:prstGeom>
        </p:spPr>
      </p:pic>
      <p:pic>
        <p:nvPicPr>
          <p:cNvPr id="3" name="Picture 2"/>
          <p:cNvPicPr>
            <a:picLocks noChangeAspect="1"/>
          </p:cNvPicPr>
          <p:nvPr/>
        </p:nvPicPr>
        <p:blipFill>
          <a:blip r:embed="rId6"/>
          <a:stretch>
            <a:fillRect/>
          </a:stretch>
        </p:blipFill>
        <p:spPr>
          <a:xfrm>
            <a:off x="92257" y="24083"/>
            <a:ext cx="1543050" cy="2962275"/>
          </a:xfrm>
          <a:prstGeom prst="rect">
            <a:avLst/>
          </a:prstGeom>
        </p:spPr>
      </p:pic>
      <p:sp>
        <p:nvSpPr>
          <p:cNvPr id="7" name="Rectangle 6"/>
          <p:cNvSpPr/>
          <p:nvPr/>
        </p:nvSpPr>
        <p:spPr>
          <a:xfrm>
            <a:off x="0" y="3233910"/>
            <a:ext cx="4627756" cy="1477328"/>
          </a:xfrm>
          <a:prstGeom prst="rect">
            <a:avLst/>
          </a:prstGeom>
        </p:spPr>
        <p:txBody>
          <a:bodyPr wrap="square">
            <a:spAutoFit/>
          </a:bodyPr>
          <a:lstStyle/>
          <a:p>
            <a:r>
              <a:rPr lang="en-US" dirty="0" smtClean="0"/>
              <a:t>Stack-based ISA: First </a:t>
            </a:r>
            <a:r>
              <a:rPr lang="en-US" dirty="0"/>
              <a:t>of all push both operands onto the stack and then simply give an add instruction which will add the top two elements of the stack and then store the result in the stack.</a:t>
            </a:r>
          </a:p>
        </p:txBody>
      </p:sp>
    </p:spTree>
    <p:extLst>
      <p:ext uri="{BB962C8B-B14F-4D97-AF65-F5344CB8AC3E}">
        <p14:creationId xmlns:p14="http://schemas.microsoft.com/office/powerpoint/2010/main" val="28534079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3451"/>
          </a:xfrm>
        </p:spPr>
        <p:txBody>
          <a:bodyPr/>
          <a:lstStyle/>
          <a:p>
            <a:r>
              <a:rPr lang="en-US" dirty="0" smtClean="0"/>
              <a:t>RISC</a:t>
            </a:r>
            <a:endParaRPr lang="en-US" dirty="0"/>
          </a:p>
        </p:txBody>
      </p:sp>
      <p:sp>
        <p:nvSpPr>
          <p:cNvPr id="3" name="Content Placeholder 2"/>
          <p:cNvSpPr>
            <a:spLocks noGrp="1"/>
          </p:cNvSpPr>
          <p:nvPr>
            <p:ph idx="1"/>
          </p:nvPr>
        </p:nvSpPr>
        <p:spPr>
          <a:xfrm>
            <a:off x="223023" y="1148576"/>
            <a:ext cx="11786839" cy="5441795"/>
          </a:xfrm>
        </p:spPr>
        <p:txBody>
          <a:bodyPr>
            <a:normAutofit/>
          </a:bodyPr>
          <a:lstStyle/>
          <a:p>
            <a:r>
              <a:rPr lang="en-US" dirty="0"/>
              <a:t>First</a:t>
            </a:r>
            <a:r>
              <a:rPr lang="en-US" dirty="0" smtClean="0"/>
              <a:t>, the </a:t>
            </a:r>
            <a:r>
              <a:rPr lang="en-US" dirty="0"/>
              <a:t>RISC instructions were </a:t>
            </a:r>
            <a:r>
              <a:rPr lang="en-US" dirty="0" smtClean="0"/>
              <a:t>simplified so </a:t>
            </a:r>
            <a:r>
              <a:rPr lang="en-US" dirty="0"/>
              <a:t>there was no need for a </a:t>
            </a:r>
            <a:r>
              <a:rPr lang="en-US" dirty="0" err="1" smtClean="0"/>
              <a:t>microcoded</a:t>
            </a:r>
            <a:r>
              <a:rPr lang="en-US" dirty="0" smtClean="0"/>
              <a:t> interpreter</a:t>
            </a:r>
            <a:r>
              <a:rPr lang="en-US" dirty="0"/>
              <a:t>. The RISC </a:t>
            </a:r>
            <a:r>
              <a:rPr lang="en-US" dirty="0" smtClean="0"/>
              <a:t>instructions were </a:t>
            </a:r>
            <a:r>
              <a:rPr lang="en-US" dirty="0"/>
              <a:t>typically as simple as </a:t>
            </a:r>
            <a:r>
              <a:rPr lang="en-US" dirty="0" smtClean="0"/>
              <a:t>microinstructions and </a:t>
            </a:r>
            <a:r>
              <a:rPr lang="en-US" dirty="0"/>
              <a:t>could be executed </a:t>
            </a:r>
            <a:r>
              <a:rPr lang="en-US" dirty="0" smtClean="0"/>
              <a:t>directly by </a:t>
            </a:r>
            <a:r>
              <a:rPr lang="en-US" dirty="0"/>
              <a:t>the hardware. </a:t>
            </a:r>
            <a:endParaRPr lang="en-US" dirty="0" smtClean="0"/>
          </a:p>
          <a:p>
            <a:r>
              <a:rPr lang="en-US" dirty="0" smtClean="0"/>
              <a:t>Second</a:t>
            </a:r>
            <a:r>
              <a:rPr lang="en-US" dirty="0"/>
              <a:t>, </a:t>
            </a:r>
            <a:r>
              <a:rPr lang="en-US" dirty="0" smtClean="0"/>
              <a:t>the fast </a:t>
            </a:r>
            <a:r>
              <a:rPr lang="en-US" dirty="0"/>
              <a:t>memory, formerly used for </a:t>
            </a:r>
            <a:r>
              <a:rPr lang="en-US" dirty="0" smtClean="0"/>
              <a:t>the microcode </a:t>
            </a:r>
            <a:r>
              <a:rPr lang="en-US" dirty="0"/>
              <a:t>interpreter of a CISC ISA</a:t>
            </a:r>
            <a:r>
              <a:rPr lang="en-US" dirty="0" smtClean="0"/>
              <a:t>, was </a:t>
            </a:r>
            <a:r>
              <a:rPr lang="en-US" dirty="0"/>
              <a:t>repurposed to be a cache of </a:t>
            </a:r>
            <a:r>
              <a:rPr lang="en-US" dirty="0" smtClean="0"/>
              <a:t>RISC instructions</a:t>
            </a:r>
            <a:r>
              <a:rPr lang="en-US" dirty="0"/>
              <a:t>. (A cache is a small, </a:t>
            </a:r>
            <a:r>
              <a:rPr lang="en-US" dirty="0" smtClean="0"/>
              <a:t>fast memory </a:t>
            </a:r>
            <a:r>
              <a:rPr lang="en-US" dirty="0"/>
              <a:t>that buffers recently </a:t>
            </a:r>
            <a:r>
              <a:rPr lang="en-US" dirty="0" smtClean="0"/>
              <a:t>executed instructions</a:t>
            </a:r>
            <a:r>
              <a:rPr lang="en-US" dirty="0"/>
              <a:t>, as such </a:t>
            </a:r>
            <a:r>
              <a:rPr lang="en-US" dirty="0" smtClean="0"/>
              <a:t>instructions are </a:t>
            </a:r>
            <a:r>
              <a:rPr lang="en-US" dirty="0"/>
              <a:t>likely to be reused soon.) </a:t>
            </a:r>
            <a:endParaRPr lang="en-US" dirty="0" smtClean="0"/>
          </a:p>
          <a:p>
            <a:r>
              <a:rPr lang="en-US" dirty="0" smtClean="0"/>
              <a:t>Third, register </a:t>
            </a:r>
            <a:r>
              <a:rPr lang="en-US" dirty="0"/>
              <a:t>allocators based on </a:t>
            </a:r>
            <a:r>
              <a:rPr lang="en-US" dirty="0" smtClean="0"/>
              <a:t>Gregory </a:t>
            </a:r>
            <a:r>
              <a:rPr lang="en-US" dirty="0" err="1" smtClean="0"/>
              <a:t>Chaitin’s</a:t>
            </a:r>
            <a:r>
              <a:rPr lang="en-US" dirty="0" smtClean="0"/>
              <a:t> </a:t>
            </a:r>
            <a:r>
              <a:rPr lang="en-US" dirty="0"/>
              <a:t>graph-coloring scheme </a:t>
            </a:r>
            <a:r>
              <a:rPr lang="en-US" dirty="0" smtClean="0"/>
              <a:t>made it </a:t>
            </a:r>
            <a:r>
              <a:rPr lang="en-US" dirty="0"/>
              <a:t>much easier for compilers to </a:t>
            </a:r>
            <a:r>
              <a:rPr lang="en-US" dirty="0" smtClean="0"/>
              <a:t>efficiently use </a:t>
            </a:r>
            <a:r>
              <a:rPr lang="en-US" dirty="0"/>
              <a:t>registers, which benefited </a:t>
            </a:r>
            <a:r>
              <a:rPr lang="en-US" dirty="0" smtClean="0"/>
              <a:t>these register-register </a:t>
            </a:r>
            <a:r>
              <a:rPr lang="en-US" dirty="0"/>
              <a:t>ISAs</a:t>
            </a:r>
          </a:p>
        </p:txBody>
      </p:sp>
    </p:spTree>
    <p:extLst>
      <p:ext uri="{BB962C8B-B14F-4D97-AF65-F5344CB8AC3E}">
        <p14:creationId xmlns:p14="http://schemas.microsoft.com/office/powerpoint/2010/main" val="1478721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815" y="1825625"/>
            <a:ext cx="11876048" cy="4351338"/>
          </a:xfrm>
        </p:spPr>
        <p:txBody>
          <a:bodyPr>
            <a:normAutofit/>
          </a:bodyPr>
          <a:lstStyle/>
          <a:p>
            <a:r>
              <a:rPr lang="en-US" i="1" dirty="0"/>
              <a:t>Time/Program </a:t>
            </a:r>
            <a:r>
              <a:rPr lang="en-US" dirty="0"/>
              <a:t>= </a:t>
            </a:r>
            <a:r>
              <a:rPr lang="en-US" i="1" dirty="0"/>
              <a:t>Instructions </a:t>
            </a:r>
            <a:r>
              <a:rPr lang="en-US" dirty="0" smtClean="0"/>
              <a:t>/</a:t>
            </a:r>
            <a:r>
              <a:rPr lang="en-US" i="1" dirty="0" smtClean="0"/>
              <a:t>Program </a:t>
            </a:r>
            <a:r>
              <a:rPr lang="en-US" dirty="0"/>
              <a:t>× (</a:t>
            </a:r>
            <a:r>
              <a:rPr lang="en-US" i="1" dirty="0"/>
              <a:t>Clock cycles</a:t>
            </a:r>
            <a:r>
              <a:rPr lang="en-US" dirty="0"/>
              <a:t>) </a:t>
            </a:r>
            <a:r>
              <a:rPr lang="en-US" dirty="0" smtClean="0"/>
              <a:t>/</a:t>
            </a:r>
            <a:r>
              <a:rPr lang="en-US" i="1" dirty="0" smtClean="0"/>
              <a:t>Instruction </a:t>
            </a:r>
            <a:r>
              <a:rPr lang="en-US" dirty="0"/>
              <a:t>× </a:t>
            </a:r>
            <a:r>
              <a:rPr lang="en-US" i="1" dirty="0"/>
              <a:t>Time </a:t>
            </a:r>
            <a:r>
              <a:rPr lang="en-US" dirty="0"/>
              <a:t>/ (</a:t>
            </a:r>
            <a:r>
              <a:rPr lang="en-US" i="1" dirty="0"/>
              <a:t>Clock cycle</a:t>
            </a:r>
            <a:r>
              <a:rPr lang="en-US" dirty="0"/>
              <a:t>)</a:t>
            </a:r>
          </a:p>
          <a:p>
            <a:r>
              <a:rPr lang="en-US" dirty="0"/>
              <a:t>DEC engineers later showed2 </a:t>
            </a:r>
            <a:r>
              <a:rPr lang="en-US" dirty="0" smtClean="0"/>
              <a:t>that the </a:t>
            </a:r>
            <a:r>
              <a:rPr lang="en-US" dirty="0"/>
              <a:t>more complicated CISC ISA </a:t>
            </a:r>
            <a:r>
              <a:rPr lang="en-US" dirty="0" smtClean="0"/>
              <a:t>executed about </a:t>
            </a:r>
            <a:r>
              <a:rPr lang="en-US" dirty="0"/>
              <a:t>75% of the number </a:t>
            </a:r>
            <a:r>
              <a:rPr lang="en-US" dirty="0" smtClean="0"/>
              <a:t>instructions per </a:t>
            </a:r>
            <a:r>
              <a:rPr lang="en-US" dirty="0"/>
              <a:t>program as RISC (the </a:t>
            </a:r>
            <a:r>
              <a:rPr lang="en-US" dirty="0" smtClean="0"/>
              <a:t>first term</a:t>
            </a:r>
            <a:r>
              <a:rPr lang="en-US" dirty="0"/>
              <a:t>), but in a similar technology </a:t>
            </a:r>
            <a:r>
              <a:rPr lang="en-US" dirty="0" smtClean="0"/>
              <a:t>CISC executed </a:t>
            </a:r>
            <a:r>
              <a:rPr lang="en-US" dirty="0"/>
              <a:t>about five to six more </a:t>
            </a:r>
            <a:r>
              <a:rPr lang="en-US" dirty="0" smtClean="0"/>
              <a:t>clock cycles </a:t>
            </a:r>
            <a:r>
              <a:rPr lang="en-US" dirty="0"/>
              <a:t>per instruction (the </a:t>
            </a:r>
            <a:r>
              <a:rPr lang="en-US" dirty="0" smtClean="0"/>
              <a:t>second term</a:t>
            </a:r>
            <a:r>
              <a:rPr lang="en-US" dirty="0"/>
              <a:t>), making RISC </a:t>
            </a:r>
            <a:r>
              <a:rPr lang="en-US" dirty="0" smtClean="0"/>
              <a:t>microprocessors approximately </a:t>
            </a:r>
            <a:r>
              <a:rPr lang="en-US" dirty="0"/>
              <a:t>4× faster.</a:t>
            </a:r>
          </a:p>
        </p:txBody>
      </p:sp>
    </p:spTree>
    <p:extLst>
      <p:ext uri="{BB962C8B-B14F-4D97-AF65-F5344CB8AC3E}">
        <p14:creationId xmlns:p14="http://schemas.microsoft.com/office/powerpoint/2010/main" val="3493193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976" y="1122091"/>
            <a:ext cx="5943600" cy="4457700"/>
          </a:xfrm>
          <a:prstGeom prst="rect">
            <a:avLst/>
          </a:prstGeom>
        </p:spPr>
      </p:pic>
      <p:pic>
        <p:nvPicPr>
          <p:cNvPr id="5" name="Picture 4"/>
          <p:cNvPicPr>
            <a:picLocks noChangeAspect="1"/>
          </p:cNvPicPr>
          <p:nvPr/>
        </p:nvPicPr>
        <p:blipFill>
          <a:blip r:embed="rId3"/>
          <a:stretch>
            <a:fillRect/>
          </a:stretch>
        </p:blipFill>
        <p:spPr>
          <a:xfrm>
            <a:off x="6257693" y="1093516"/>
            <a:ext cx="5762625" cy="4514850"/>
          </a:xfrm>
          <a:prstGeom prst="rect">
            <a:avLst/>
          </a:prstGeom>
        </p:spPr>
      </p:pic>
    </p:spTree>
    <p:extLst>
      <p:ext uri="{BB962C8B-B14F-4D97-AF65-F5344CB8AC3E}">
        <p14:creationId xmlns:p14="http://schemas.microsoft.com/office/powerpoint/2010/main" val="362737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626218" cy="6516710"/>
          </a:xfrm>
        </p:spPr>
        <p:txBody>
          <a:bodyPr>
            <a:normAutofit/>
          </a:bodyPr>
          <a:lstStyle/>
          <a:p>
            <a:pPr lvl="0" eaLnBrk="0" fontAlgn="base" hangingPunct="0">
              <a:lnSpc>
                <a:spcPct val="100000"/>
              </a:lnSpc>
              <a:spcAft>
                <a:spcPct val="0"/>
              </a:spcAft>
            </a:pP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Stack</a:t>
            </a:r>
            <a:b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altLang="en-US" sz="2400" dirty="0"/>
              <a:t/>
            </a:r>
            <a:br>
              <a:rPr lang="en-US" altLang="en-US" sz="2400" dirty="0"/>
            </a:b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Memory-Memory</a:t>
            </a:r>
            <a:b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altLang="en-US" sz="2400" dirty="0"/>
              <a:t/>
            </a:r>
            <a:br>
              <a:rPr lang="en-US" altLang="en-US" sz="2400" dirty="0"/>
            </a:b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Accumulator </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Architecture</a:t>
            </a:r>
            <a:b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altLang="en-US" sz="2400" dirty="0"/>
              <a:t/>
            </a:r>
            <a:br>
              <a:rPr lang="en-US" altLang="en-US" sz="2400" dirty="0"/>
            </a:b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Extended Accumulator </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Architecture</a:t>
            </a:r>
            <a:b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altLang="en-US" sz="2400" dirty="0"/>
              <a:t/>
            </a:r>
            <a:br>
              <a:rPr lang="en-US" altLang="en-US" sz="2400" dirty="0"/>
            </a:br>
            <a:r>
              <a:rPr lang="en-US" alt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General-Purpose Register </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Architecture</a:t>
            </a:r>
            <a:endParaRPr lang="en-US"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67651340"/>
              </p:ext>
            </p:extLst>
          </p:nvPr>
        </p:nvGraphicFramePr>
        <p:xfrm>
          <a:off x="2626218" y="528033"/>
          <a:ext cx="9118240" cy="5473523"/>
        </p:xfrm>
        <a:graphic>
          <a:graphicData uri="http://schemas.openxmlformats.org/drawingml/2006/table">
            <a:tbl>
              <a:tblPr firstRow="1" firstCol="1" bandRow="1">
                <a:tableStyleId>{5C22544A-7EE6-4342-B048-85BDC9FD1C3A}</a:tableStyleId>
              </a:tblPr>
              <a:tblGrid>
                <a:gridCol w="2279559"/>
                <a:gridCol w="1893195"/>
                <a:gridCol w="2189408"/>
                <a:gridCol w="1416676"/>
                <a:gridCol w="1339402"/>
              </a:tblGrid>
              <a:tr h="1302582">
                <a:tc>
                  <a:txBody>
                    <a:bodyPr/>
                    <a:lstStyle/>
                    <a:p>
                      <a:pPr marL="0" marR="0">
                        <a:lnSpc>
                          <a:spcPct val="107000"/>
                        </a:lnSpc>
                        <a:spcBef>
                          <a:spcPts val="0"/>
                        </a:spcBef>
                        <a:spcAft>
                          <a:spcPts val="0"/>
                        </a:spcAft>
                      </a:pPr>
                      <a:r>
                        <a:rPr lang="en-US" sz="2000" dirty="0">
                          <a:solidFill>
                            <a:schemeClr val="tx1"/>
                          </a:solidFill>
                          <a:effectLst/>
                        </a:rPr>
                        <a:t>Machine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chemeClr val="tx1"/>
                          </a:solidFill>
                          <a:effectLst/>
                        </a:rPr>
                        <a:t>general-purpose registers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dirty="0">
                          <a:solidFill>
                            <a:schemeClr val="tx1"/>
                          </a:solidFill>
                          <a:effectLst/>
                        </a:rPr>
                        <a:t>Architecture style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chemeClr val="tx1"/>
                          </a:solidFill>
                          <a:effectLst/>
                        </a:rPr>
                        <a:t>Year</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0714">
                <a:tc>
                  <a:txBody>
                    <a:bodyPr/>
                    <a:lstStyle/>
                    <a:p>
                      <a:pPr marL="0" marR="0">
                        <a:lnSpc>
                          <a:spcPct val="107000"/>
                        </a:lnSpc>
                        <a:spcBef>
                          <a:spcPts val="0"/>
                        </a:spcBef>
                        <a:spcAft>
                          <a:spcPts val="0"/>
                        </a:spcAft>
                      </a:pPr>
                      <a:r>
                        <a:rPr lang="en-US" sz="2000">
                          <a:solidFill>
                            <a:schemeClr val="tx1"/>
                          </a:solidFill>
                          <a:effectLst/>
                        </a:rPr>
                        <a:t>Motorola 6800</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chemeClr val="tx1"/>
                          </a:solidFill>
                          <a:effectLst/>
                        </a:rPr>
                        <a:t>2</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a:solidFill>
                            <a:schemeClr val="tx1"/>
                          </a:solidFill>
                          <a:effectLst/>
                        </a:rPr>
                        <a:t>Accumulator</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chemeClr val="tx1"/>
                          </a:solidFill>
                          <a:effectLst/>
                        </a:rPr>
                        <a:t>1974</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solidFill>
                            <a:schemeClr val="tx1"/>
                          </a:solidFill>
                          <a:effectLst/>
                        </a:rPr>
                        <a:t> </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93696">
                <a:tc>
                  <a:txBody>
                    <a:bodyPr/>
                    <a:lstStyle/>
                    <a:p>
                      <a:pPr marL="0" marR="0">
                        <a:lnSpc>
                          <a:spcPct val="107000"/>
                        </a:lnSpc>
                        <a:spcBef>
                          <a:spcPts val="0"/>
                        </a:spcBef>
                        <a:spcAft>
                          <a:spcPts val="0"/>
                        </a:spcAft>
                      </a:pPr>
                      <a:r>
                        <a:rPr lang="en-US" sz="2000">
                          <a:solidFill>
                            <a:schemeClr val="tx1"/>
                          </a:solidFill>
                          <a:effectLst/>
                        </a:rPr>
                        <a:t>DEC VAX</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chemeClr val="tx1"/>
                          </a:solidFill>
                          <a:effectLst/>
                        </a:rPr>
                        <a:t>16</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dirty="0">
                          <a:solidFill>
                            <a:schemeClr val="tx1"/>
                          </a:solidFill>
                          <a:effectLst/>
                        </a:rPr>
                        <a:t>Register-memory memory-memory</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chemeClr val="tx1"/>
                          </a:solidFill>
                          <a:effectLst/>
                        </a:rPr>
                        <a:t>1977</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solidFill>
                            <a:schemeClr val="tx1"/>
                          </a:solidFill>
                          <a:effectLst/>
                        </a:rPr>
                        <a:t> </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1866">
                <a:tc>
                  <a:txBody>
                    <a:bodyPr/>
                    <a:lstStyle/>
                    <a:p>
                      <a:pPr marL="0" marR="0">
                        <a:lnSpc>
                          <a:spcPct val="107000"/>
                        </a:lnSpc>
                        <a:spcBef>
                          <a:spcPts val="0"/>
                        </a:spcBef>
                        <a:spcAft>
                          <a:spcPts val="0"/>
                        </a:spcAft>
                      </a:pPr>
                      <a:r>
                        <a:rPr lang="en-US" sz="2000">
                          <a:solidFill>
                            <a:schemeClr val="tx1"/>
                          </a:solidFill>
                          <a:effectLst/>
                        </a:rPr>
                        <a:t>Intel 8086</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chemeClr val="tx1"/>
                          </a:solidFill>
                          <a:effectLst/>
                        </a:rPr>
                        <a:t>1</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dirty="0">
                          <a:solidFill>
                            <a:schemeClr val="tx1"/>
                          </a:solidFill>
                          <a:effectLst/>
                        </a:rPr>
                        <a:t>Extended accumulator</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chemeClr val="tx1"/>
                          </a:solidFill>
                          <a:effectLst/>
                        </a:rPr>
                        <a:t>1978</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966">
                <a:tc>
                  <a:txBody>
                    <a:bodyPr/>
                    <a:lstStyle/>
                    <a:p>
                      <a:pPr marL="0" marR="0">
                        <a:lnSpc>
                          <a:spcPct val="107000"/>
                        </a:lnSpc>
                        <a:spcBef>
                          <a:spcPts val="0"/>
                        </a:spcBef>
                        <a:spcAft>
                          <a:spcPts val="0"/>
                        </a:spcAft>
                      </a:pPr>
                      <a:r>
                        <a:rPr lang="en-US" sz="2000">
                          <a:solidFill>
                            <a:schemeClr val="tx1"/>
                          </a:solidFill>
                          <a:effectLst/>
                        </a:rPr>
                        <a:t>Motorola 68000</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chemeClr val="tx1"/>
                          </a:solidFill>
                          <a:effectLst/>
                        </a:rPr>
                        <a:t>16</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a:solidFill>
                            <a:schemeClr val="tx1"/>
                          </a:solidFill>
                          <a:effectLst/>
                        </a:rPr>
                        <a:t>Register-memory</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chemeClr val="tx1"/>
                          </a:solidFill>
                          <a:effectLst/>
                        </a:rPr>
                        <a:t>1980</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5271">
                <a:tc>
                  <a:txBody>
                    <a:bodyPr/>
                    <a:lstStyle/>
                    <a:p>
                      <a:pPr marL="0" marR="0">
                        <a:lnSpc>
                          <a:spcPct val="107000"/>
                        </a:lnSpc>
                        <a:spcBef>
                          <a:spcPts val="0"/>
                        </a:spcBef>
                        <a:spcAft>
                          <a:spcPts val="0"/>
                        </a:spcAft>
                      </a:pPr>
                      <a:r>
                        <a:rPr lang="en-US" sz="2000" dirty="0">
                          <a:solidFill>
                            <a:schemeClr val="tx1"/>
                          </a:solidFill>
                          <a:effectLst/>
                        </a:rPr>
                        <a:t>Intel 80386</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chemeClr val="tx1"/>
                          </a:solidFill>
                          <a:effectLst/>
                        </a:rPr>
                        <a:t>32</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a:solidFill>
                            <a:schemeClr val="tx1"/>
                          </a:solidFill>
                          <a:effectLst/>
                        </a:rPr>
                        <a:t>Register-memory</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chemeClr val="tx1"/>
                          </a:solidFill>
                          <a:effectLst/>
                        </a:rPr>
                        <a:t>1985</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0714">
                <a:tc>
                  <a:txBody>
                    <a:bodyPr/>
                    <a:lstStyle/>
                    <a:p>
                      <a:pPr marL="0" marR="0">
                        <a:lnSpc>
                          <a:spcPct val="107000"/>
                        </a:lnSpc>
                        <a:spcBef>
                          <a:spcPts val="0"/>
                        </a:spcBef>
                        <a:spcAft>
                          <a:spcPts val="0"/>
                        </a:spcAft>
                      </a:pPr>
                      <a:r>
                        <a:rPr lang="en-US" sz="2000">
                          <a:solidFill>
                            <a:schemeClr val="tx1"/>
                          </a:solidFill>
                          <a:effectLst/>
                        </a:rPr>
                        <a:t>PowerPC</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chemeClr val="tx1"/>
                          </a:solidFill>
                          <a:effectLst/>
                        </a:rPr>
                        <a:t>32</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a:solidFill>
                            <a:schemeClr val="tx1"/>
                          </a:solidFill>
                          <a:effectLst/>
                        </a:rPr>
                        <a:t>Load-store</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a:solidFill>
                            <a:schemeClr val="tx1"/>
                          </a:solidFill>
                          <a:effectLst/>
                        </a:rPr>
                        <a:t>1992</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0714">
                <a:tc>
                  <a:txBody>
                    <a:bodyPr/>
                    <a:lstStyle/>
                    <a:p>
                      <a:pPr marL="0" marR="0">
                        <a:lnSpc>
                          <a:spcPct val="107000"/>
                        </a:lnSpc>
                        <a:spcBef>
                          <a:spcPts val="0"/>
                        </a:spcBef>
                        <a:spcAft>
                          <a:spcPts val="0"/>
                        </a:spcAft>
                      </a:pPr>
                      <a:r>
                        <a:rPr lang="en-US" sz="2000" dirty="0">
                          <a:solidFill>
                            <a:schemeClr val="tx1"/>
                          </a:solidFill>
                          <a:effectLst/>
                        </a:rPr>
                        <a:t>DEC Alpha</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chemeClr val="tx1"/>
                          </a:solidFill>
                          <a:effectLst/>
                        </a:rPr>
                        <a:t>32</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dirty="0">
                          <a:solidFill>
                            <a:schemeClr val="tx1"/>
                          </a:solidFill>
                          <a:effectLst/>
                        </a:rPr>
                        <a:t>Load-store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dirty="0">
                          <a:solidFill>
                            <a:schemeClr val="tx1"/>
                          </a:solidFill>
                          <a:effectLst/>
                        </a:rPr>
                        <a:t>1992</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27129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15"/>
          <p:cNvSpPr/>
          <p:nvPr/>
        </p:nvSpPr>
        <p:spPr>
          <a:xfrm>
            <a:off x="206059" y="1125826"/>
            <a:ext cx="4987344" cy="3962400"/>
          </a:xfrm>
          <a:prstGeom prst="rect">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3" name="Google Shape;923;p115"/>
          <p:cNvSpPr txBox="1"/>
          <p:nvPr/>
        </p:nvSpPr>
        <p:spPr>
          <a:xfrm>
            <a:off x="2173785" y="525167"/>
            <a:ext cx="105189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4000"/>
              <a:buFont typeface="Calibri"/>
              <a:buNone/>
            </a:pPr>
            <a:r>
              <a:rPr lang="en-US" sz="4000">
                <a:solidFill>
                  <a:srgbClr val="FF0000"/>
                </a:solidFill>
                <a:latin typeface="Calibri"/>
                <a:ea typeface="Calibri"/>
                <a:cs typeface="Calibri"/>
                <a:sym typeface="Calibri"/>
              </a:rPr>
              <a:t>CPU</a:t>
            </a:r>
            <a:endParaRPr/>
          </a:p>
        </p:txBody>
      </p:sp>
      <p:sp>
        <p:nvSpPr>
          <p:cNvPr id="924" name="Google Shape;924;p115"/>
          <p:cNvSpPr/>
          <p:nvPr/>
        </p:nvSpPr>
        <p:spPr>
          <a:xfrm>
            <a:off x="487471" y="2543416"/>
            <a:ext cx="2057400" cy="770932"/>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p115"/>
          <p:cNvSpPr/>
          <p:nvPr/>
        </p:nvSpPr>
        <p:spPr>
          <a:xfrm>
            <a:off x="510365" y="3781848"/>
            <a:ext cx="2057400" cy="889220"/>
          </a:xfrm>
          <a:prstGeom prst="rect">
            <a:avLst/>
          </a:prstGeom>
          <a:solidFill>
            <a:srgbClr val="C4C4C4">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115"/>
          <p:cNvSpPr/>
          <p:nvPr/>
        </p:nvSpPr>
        <p:spPr>
          <a:xfrm>
            <a:off x="3153465" y="3773193"/>
            <a:ext cx="1905000" cy="968375"/>
          </a:xfrm>
          <a:prstGeom prst="rect">
            <a:avLst/>
          </a:prstGeom>
          <a:solidFill>
            <a:srgbClr val="CCFFFF">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115"/>
          <p:cNvSpPr txBox="1"/>
          <p:nvPr/>
        </p:nvSpPr>
        <p:spPr>
          <a:xfrm>
            <a:off x="3817279" y="4041792"/>
            <a:ext cx="87774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Control</a:t>
            </a:r>
            <a:endParaRPr/>
          </a:p>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Unit</a:t>
            </a:r>
            <a:endParaRPr sz="1800">
              <a:solidFill>
                <a:schemeClr val="dk1"/>
              </a:solidFill>
              <a:latin typeface="Calibri"/>
              <a:ea typeface="Calibri"/>
              <a:cs typeface="Calibri"/>
              <a:sym typeface="Calibri"/>
            </a:endParaRPr>
          </a:p>
        </p:txBody>
      </p:sp>
      <p:sp>
        <p:nvSpPr>
          <p:cNvPr id="928" name="Google Shape;928;p115"/>
          <p:cNvSpPr txBox="1"/>
          <p:nvPr/>
        </p:nvSpPr>
        <p:spPr>
          <a:xfrm>
            <a:off x="1195070" y="3956517"/>
            <a:ext cx="5580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ALU</a:t>
            </a:r>
            <a:endParaRPr sz="1800">
              <a:solidFill>
                <a:schemeClr val="dk1"/>
              </a:solidFill>
              <a:latin typeface="Calibri"/>
              <a:ea typeface="Calibri"/>
              <a:cs typeface="Calibri"/>
              <a:sym typeface="Calibri"/>
            </a:endParaRPr>
          </a:p>
        </p:txBody>
      </p:sp>
      <p:sp>
        <p:nvSpPr>
          <p:cNvPr id="929" name="Google Shape;929;p115"/>
          <p:cNvSpPr/>
          <p:nvPr/>
        </p:nvSpPr>
        <p:spPr>
          <a:xfrm>
            <a:off x="3145703" y="2939757"/>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115"/>
          <p:cNvSpPr/>
          <p:nvPr/>
        </p:nvSpPr>
        <p:spPr>
          <a:xfrm>
            <a:off x="560636"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115"/>
          <p:cNvSpPr txBox="1">
            <a:spLocks noGrp="1"/>
          </p:cNvSpPr>
          <p:nvPr>
            <p:ph type="title"/>
          </p:nvPr>
        </p:nvSpPr>
        <p:spPr>
          <a:xfrm>
            <a:off x="206059" y="64318"/>
            <a:ext cx="4987344" cy="4746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Accumulator-based</a:t>
            </a:r>
            <a:endParaRPr/>
          </a:p>
        </p:txBody>
      </p:sp>
      <p:sp>
        <p:nvSpPr>
          <p:cNvPr id="932" name="Google Shape;932;p115"/>
          <p:cNvSpPr/>
          <p:nvPr/>
        </p:nvSpPr>
        <p:spPr>
          <a:xfrm>
            <a:off x="3108713" y="1346610"/>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3" name="Google Shape;933;p115"/>
          <p:cNvSpPr/>
          <p:nvPr/>
        </p:nvSpPr>
        <p:spPr>
          <a:xfrm>
            <a:off x="3113758" y="2176151"/>
            <a:ext cx="1905000" cy="533400"/>
          </a:xfrm>
          <a:prstGeom prst="rect">
            <a:avLst/>
          </a:prstGeom>
          <a:solidFill>
            <a:srgbClr val="FFFF99">
              <a:alpha val="69803"/>
            </a:srgbClr>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4" name="Google Shape;934;p115"/>
          <p:cNvSpPr txBox="1"/>
          <p:nvPr/>
        </p:nvSpPr>
        <p:spPr>
          <a:xfrm>
            <a:off x="3413940" y="2214704"/>
            <a:ext cx="137935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Calibri"/>
              <a:buNone/>
            </a:pPr>
            <a:r>
              <a:rPr lang="en-US" sz="1800">
                <a:solidFill>
                  <a:srgbClr val="FF0000"/>
                </a:solidFill>
                <a:latin typeface="Calibri"/>
                <a:ea typeface="Calibri"/>
                <a:cs typeface="Calibri"/>
                <a:sym typeface="Calibri"/>
              </a:rPr>
              <a:t>Accumulator</a:t>
            </a:r>
            <a:endParaRPr sz="1800">
              <a:solidFill>
                <a:srgbClr val="FF0000"/>
              </a:solidFill>
              <a:latin typeface="Calibri"/>
              <a:ea typeface="Calibri"/>
              <a:cs typeface="Calibri"/>
              <a:sym typeface="Calibri"/>
            </a:endParaRPr>
          </a:p>
        </p:txBody>
      </p:sp>
      <p:sp>
        <p:nvSpPr>
          <p:cNvPr id="935" name="Google Shape;935;p115"/>
          <p:cNvSpPr txBox="1"/>
          <p:nvPr/>
        </p:nvSpPr>
        <p:spPr>
          <a:xfrm>
            <a:off x="5547980" y="301648"/>
            <a:ext cx="6429372" cy="6556351"/>
          </a:xfrm>
          <a:prstGeom prst="rect">
            <a:avLst/>
          </a:prstGeom>
          <a:noFill/>
          <a:ln>
            <a:noFill/>
          </a:ln>
        </p:spPr>
        <p:txBody>
          <a:bodyPr spcFirstLastPara="1" wrap="square" lIns="91425" tIns="45700" rIns="91425" bIns="45700" anchor="ctr" anchorCtr="0">
            <a:normAutofit fontScale="92500" lnSpcReduction="20000"/>
          </a:bodyPr>
          <a:lstStyle/>
          <a:p>
            <a:pPr marL="571500" marR="0" lvl="0" indent="-571500" algn="just" rtl="0">
              <a:lnSpc>
                <a:spcPct val="90000"/>
              </a:lnSpc>
              <a:spcBef>
                <a:spcPts val="0"/>
              </a:spcBef>
              <a:spcAft>
                <a:spcPts val="0"/>
              </a:spcAft>
              <a:buClr>
                <a:srgbClr val="FF0000"/>
              </a:buClr>
              <a:buSzPct val="100000"/>
              <a:buFont typeface="Noto Sans Symbols"/>
              <a:buChar char="▪"/>
            </a:pPr>
            <a:r>
              <a:rPr lang="en-US" sz="4400">
                <a:solidFill>
                  <a:srgbClr val="FF0000"/>
                </a:solidFill>
                <a:latin typeface="Calibri"/>
                <a:ea typeface="Calibri"/>
                <a:cs typeface="Calibri"/>
                <a:sym typeface="Calibri"/>
              </a:rPr>
              <a:t>Accumulator</a:t>
            </a:r>
            <a:r>
              <a:rPr lang="en-US" sz="4400">
                <a:solidFill>
                  <a:schemeClr val="dk1"/>
                </a:solidFill>
                <a:latin typeface="Calibri"/>
                <a:ea typeface="Calibri"/>
                <a:cs typeface="Calibri"/>
                <a:sym typeface="Calibri"/>
              </a:rPr>
              <a:t> is a special purpose register within CPU</a:t>
            </a:r>
            <a:endParaRPr/>
          </a:p>
          <a:p>
            <a:pPr marL="571500" marR="0" lvl="0" indent="-571500" algn="just" rtl="0">
              <a:lnSpc>
                <a:spcPct val="90000"/>
              </a:lnSpc>
              <a:spcBef>
                <a:spcPts val="0"/>
              </a:spcBef>
              <a:spcAft>
                <a:spcPts val="0"/>
              </a:spcAft>
              <a:buClr>
                <a:schemeClr val="dk1"/>
              </a:buClr>
              <a:buSzPct val="100000"/>
              <a:buFont typeface="Noto Sans Symbols"/>
              <a:buChar char="▪"/>
            </a:pPr>
            <a:r>
              <a:rPr lang="en-US" sz="4400">
                <a:solidFill>
                  <a:schemeClr val="dk1"/>
                </a:solidFill>
                <a:latin typeface="Calibri"/>
                <a:ea typeface="Calibri"/>
                <a:cs typeface="Calibri"/>
                <a:sym typeface="Calibri"/>
              </a:rPr>
              <a:t>Commonly indicated by AC</a:t>
            </a:r>
            <a:endParaRPr/>
          </a:p>
          <a:p>
            <a:pPr marL="571500" marR="0" lvl="0" indent="-571500" algn="l" rtl="0">
              <a:lnSpc>
                <a:spcPct val="90000"/>
              </a:lnSpc>
              <a:spcBef>
                <a:spcPts val="0"/>
              </a:spcBef>
              <a:spcAft>
                <a:spcPts val="0"/>
              </a:spcAft>
              <a:buClr>
                <a:schemeClr val="dk1"/>
              </a:buClr>
              <a:buSzPct val="100000"/>
              <a:buFont typeface="Noto Sans Symbols"/>
              <a:buChar char="▪"/>
            </a:pPr>
            <a:r>
              <a:rPr lang="en-US" sz="4400">
                <a:solidFill>
                  <a:schemeClr val="dk1"/>
                </a:solidFill>
                <a:latin typeface="Calibri"/>
                <a:ea typeface="Calibri"/>
                <a:cs typeface="Calibri"/>
                <a:sym typeface="Calibri"/>
              </a:rPr>
              <a:t>CPU uses this register in almost all instructions by default and it remains implicit (not written/indicated in instructions)</a:t>
            </a:r>
            <a:endParaRPr/>
          </a:p>
          <a:p>
            <a:pPr marL="571500" marR="0" lvl="0" indent="-571500" algn="just" rtl="0">
              <a:lnSpc>
                <a:spcPct val="90000"/>
              </a:lnSpc>
              <a:spcBef>
                <a:spcPts val="0"/>
              </a:spcBef>
              <a:spcAft>
                <a:spcPts val="0"/>
              </a:spcAft>
              <a:buClr>
                <a:schemeClr val="dk1"/>
              </a:buClr>
              <a:buSzPct val="100000"/>
              <a:buFont typeface="Noto Sans Symbols"/>
              <a:buChar char="▪"/>
            </a:pPr>
            <a:r>
              <a:rPr lang="en-US" sz="4400">
                <a:solidFill>
                  <a:schemeClr val="dk1"/>
                </a:solidFill>
                <a:latin typeface="Calibri"/>
                <a:ea typeface="Calibri"/>
                <a:cs typeface="Calibri"/>
                <a:sym typeface="Calibri"/>
              </a:rPr>
              <a:t>Results/partial results are also stored in AC by default</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2956</TotalTime>
  <Words>4885</Words>
  <Application>Microsoft Office PowerPoint</Application>
  <PresentationFormat>Widescreen</PresentationFormat>
  <Paragraphs>956</Paragraphs>
  <Slides>72</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Calibri Light</vt:lpstr>
      <vt:lpstr>Noto Sans Symbols</vt:lpstr>
      <vt:lpstr>Times New Roman</vt:lpstr>
      <vt:lpstr>Verdana</vt:lpstr>
      <vt:lpstr>Verdana,Arial</vt:lpstr>
      <vt:lpstr>Office Theme</vt:lpstr>
      <vt:lpstr>SPRING 2025-CSE332  Computer Organization  and  Architecture</vt:lpstr>
      <vt:lpstr>Instruction Set Architecture</vt:lpstr>
      <vt:lpstr>What is Instruction Set Architecture?</vt:lpstr>
      <vt:lpstr>ISA: Seven Dimensions</vt:lpstr>
      <vt:lpstr>Instruction Set Architecture</vt:lpstr>
      <vt:lpstr>Classification of processors based on ISA</vt:lpstr>
      <vt:lpstr>PowerPoint Presentation</vt:lpstr>
      <vt:lpstr>Stack  Memory-Memory  Accumulator Architecture  Extended Accumulator Architecture  General-Purpose Register Architecture</vt:lpstr>
      <vt:lpstr>Accumulator-based</vt:lpstr>
      <vt:lpstr>Accumulator-based</vt:lpstr>
      <vt:lpstr>Accumulator-based</vt:lpstr>
      <vt:lpstr>Intel 8085: Accumulator based CPU</vt:lpstr>
      <vt:lpstr>General purpose</vt:lpstr>
      <vt:lpstr>General purpose</vt:lpstr>
      <vt:lpstr>Computer Components</vt:lpstr>
      <vt:lpstr>How does computer work?</vt:lpstr>
      <vt:lpstr>STEP-1: PC is loaded with address of 1st instruction of program </vt:lpstr>
      <vt:lpstr>STEP-2: content of PC is loaded into MAR </vt:lpstr>
      <vt:lpstr>STEP-3: content of MAR is placed on Address bus and applied to Memory, as a result memory location 1256H is selected </vt:lpstr>
      <vt:lpstr>STEP-4: Control unit sends READ control signal to RAM, as a result machine code of 1st instruction is available on Data Bus </vt:lpstr>
      <vt:lpstr>STEP-5: Machine code of 1st instruction is loaded into IR </vt:lpstr>
      <vt:lpstr>STEP-6: PC is incremented by 1 to point next instruction to be executed. Contents of IR is fed to Control Unit </vt:lpstr>
      <vt:lpstr>STEP-7: 1st instruction is decoded at control unit: control signals are generated to activate ALU for specific operation as per instruction </vt:lpstr>
      <vt:lpstr>STEP-8: 1st instruction is Executed (that includes Data read from RAM followed by ALU operation, result stored as per instruction) </vt:lpstr>
      <vt:lpstr>STEPS-2:8 repeated for next instruction content of PC is loaded into MAR </vt:lpstr>
      <vt:lpstr>PowerPoint Presentation</vt:lpstr>
      <vt:lpstr>Instruction Formats (3-operand fields) </vt:lpstr>
      <vt:lpstr>Instruction Formats(2-operand field)</vt:lpstr>
      <vt:lpstr>Instruction Formats(one-operand field)</vt:lpstr>
      <vt:lpstr>Instruction Formats(Opcode only!)</vt:lpstr>
      <vt:lpstr>Format of an Instruction</vt:lpstr>
      <vt:lpstr>Machine Codes</vt:lpstr>
      <vt:lpstr>Example:  MOV BL, AL  (machine code: 10001000 11000011) (Hexcode:       88    C3H) </vt:lpstr>
      <vt:lpstr>PowerPoint Presentation</vt:lpstr>
      <vt:lpstr>PowerPoint Presentation</vt:lpstr>
      <vt:lpstr>CISC features</vt:lpstr>
      <vt:lpstr>RISC Processors</vt:lpstr>
      <vt:lpstr>Background of RISC</vt:lpstr>
      <vt:lpstr>Background of RISC</vt:lpstr>
      <vt:lpstr>Background of RISC</vt:lpstr>
      <vt:lpstr>RISC: Reduced Instruction Set Computer</vt:lpstr>
      <vt:lpstr>MIPS</vt:lpstr>
      <vt:lpstr>MIPS Architecture</vt:lpstr>
      <vt:lpstr>PowerPoint Presentation</vt:lpstr>
      <vt:lpstr>PowerPoint Presentation</vt:lpstr>
      <vt:lpstr>Instruction Set</vt:lpstr>
      <vt:lpstr>The instruction set consists of about 111 total instructions. A variety of basic instructions, including:</vt:lpstr>
      <vt:lpstr>How Pipelining Works</vt:lpstr>
      <vt:lpstr>Features of RISC Processors</vt:lpstr>
      <vt:lpstr>CISC features</vt:lpstr>
      <vt:lpstr>RISC vs CISC</vt:lpstr>
      <vt:lpstr>RISC Pipelines</vt:lpstr>
      <vt:lpstr>Pipeline Problems</vt:lpstr>
      <vt:lpstr>PowerPoint Presentation</vt:lpstr>
      <vt:lpstr>data dependency</vt:lpstr>
      <vt:lpstr>Branch instructions</vt:lpstr>
      <vt:lpstr>PowerPoint Presentation</vt:lpstr>
      <vt:lpstr>PowerPoint Presentation</vt:lpstr>
      <vt:lpstr>The Performance Equation</vt:lpstr>
      <vt:lpstr>The Overall RISC Advantage </vt:lpstr>
      <vt:lpstr>RISC vs CISC</vt:lpstr>
      <vt:lpstr>PowerPoint Presentation</vt:lpstr>
      <vt:lpstr>PowerPoint Presentation</vt:lpstr>
      <vt:lpstr>PowerPoint Presentation</vt:lpstr>
      <vt:lpstr>Advanced RISC Machine (ARM) instruction set inside the iPhone</vt:lpstr>
      <vt:lpstr>PowerPoint Presentation</vt:lpstr>
      <vt:lpstr>The CISC Approach  The primary goal of CISC architecture is to complete a task in as few lines of assembly as possible. This is achieved by building processor hardware that is capable of understanding and executing a series of operations.  For this particular task, a CISC processor would come prepared with a specific instruction (we'll call it "MULT"). When executed, this instruction loads the two values into separate registers, multiplies the operands in the execution unit, and then stores the product in the appropriate register. Thus, the entire task of multiplying two numbers can be completed with one instruction:  MULT  M1, M2 MULT is what is known as a "complex instruction." It operates directly on the computer's memory banks and does not require the programmer to explicitly call any loading or storing functions. It closely resembles a command in a higher level language. For instance, if we let "a" represent the value of memory M1 and "b" represent the value of memory M2, then this command is identical to the C statement “[M1] = [M1] x [M2]" One of the primary advantages of this system is that the compiler has to do very little work to translate a high-level language statement into assembly. Because the length of the code is relatively short, very little RAM is required to store instructions. The emphasis is put on building complex instructions directly into the hardware.</vt:lpstr>
      <vt:lpstr>The RISC Approach   RISC processors only use simple instructions that can be executed within one clock cycle. Thus, the "MULT" command described above could be divided into three separate commands: "LOAD," which moves data from the memory bank to a register, "PROD," which finds the product of two operands located within the registers, and "STORE," which moves data from a register to the memory banks. In order to perform the exact series of steps described in the CISC approach, a programmer would need to code four lines of assembly:  LOAD A, M1  LOAD B, M2  PROD A, B  STORE M1, A   At first, this may seem like a much less efficient way of completing the operation. Because there are more lines of code, more RAM is needed to store the assembly level instructions. The compiler must also perform more work to convert a high-level language statement into code of this form. </vt:lpstr>
      <vt:lpstr>Background of RISC</vt:lpstr>
      <vt:lpstr>RISC</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2021</dc:title>
  <dc:creator>MZI</dc:creator>
  <cp:lastModifiedBy>User</cp:lastModifiedBy>
  <cp:revision>129</cp:revision>
  <dcterms:created xsi:type="dcterms:W3CDTF">2021-09-25T08:48:45Z</dcterms:created>
  <dcterms:modified xsi:type="dcterms:W3CDTF">2025-02-05T19:03:29Z</dcterms:modified>
</cp:coreProperties>
</file>